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embeddedFontLst>
    <p:embeddedFont>
      <p:font typeface="Roboto"/>
      <p:regular r:id="rId31"/>
      <p:bold r:id="rId32"/>
      <p:italic r:id="rId33"/>
      <p:boldItalic r:id="rId34"/>
    </p:embeddedFont>
    <p:embeddedFont>
      <p:font typeface="Lato"/>
      <p:regular r:id="rId35"/>
      <p:bold r:id="rId36"/>
      <p:italic r:id="rId37"/>
      <p:boldItalic r:id="rId38"/>
    </p:embeddedFont>
    <p:embeddedFont>
      <p:font typeface="Quattrocento Sans"/>
      <p:regular r:id="rId39"/>
      <p:bold r:id="rId40"/>
      <p:italic r:id="rId41"/>
      <p:boldItalic r:id="rId42"/>
    </p:embeddedFont>
    <p:embeddedFont>
      <p:font typeface="Helvetica Neue"/>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irwFpFrrtgFF9Go3/DVhNbw3bB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1A03F2F-5B96-429E-9901-B0CF1F9AED80}">
  <a:tblStyle styleId="{31A03F2F-5B96-429E-9901-B0CF1F9AED8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910B863-C7E6-46FB-ABC3-CAD033A89162}"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QuattrocentoSans-bold.fntdata"/><Relationship Id="rId20" Type="http://schemas.openxmlformats.org/officeDocument/2006/relationships/slide" Target="slides/slide15.xml"/><Relationship Id="rId42" Type="http://schemas.openxmlformats.org/officeDocument/2006/relationships/font" Target="fonts/QuattrocentoSans-boldItalic.fntdata"/><Relationship Id="rId41" Type="http://schemas.openxmlformats.org/officeDocument/2006/relationships/font" Target="fonts/QuattrocentoSans-italic.fntdata"/><Relationship Id="rId22" Type="http://schemas.openxmlformats.org/officeDocument/2006/relationships/slide" Target="slides/slide17.xml"/><Relationship Id="rId44" Type="http://schemas.openxmlformats.org/officeDocument/2006/relationships/font" Target="fonts/HelveticaNeue-bold.fntdata"/><Relationship Id="rId21" Type="http://schemas.openxmlformats.org/officeDocument/2006/relationships/slide" Target="slides/slide16.xml"/><Relationship Id="rId43" Type="http://schemas.openxmlformats.org/officeDocument/2006/relationships/font" Target="fonts/HelveticaNeue-regular.fntdata"/><Relationship Id="rId24" Type="http://schemas.openxmlformats.org/officeDocument/2006/relationships/slide" Target="slides/slide19.xml"/><Relationship Id="rId46" Type="http://schemas.openxmlformats.org/officeDocument/2006/relationships/font" Target="fonts/HelveticaNeue-boldItalic.fntdata"/><Relationship Id="rId23" Type="http://schemas.openxmlformats.org/officeDocument/2006/relationships/slide" Target="slides/slide18.xml"/><Relationship Id="rId45" Type="http://schemas.openxmlformats.org/officeDocument/2006/relationships/font" Target="fonts/HelveticaNeue-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italic.fntdata"/><Relationship Id="rId10" Type="http://schemas.openxmlformats.org/officeDocument/2006/relationships/slide" Target="slides/slide5.xml"/><Relationship Id="rId32" Type="http://schemas.openxmlformats.org/officeDocument/2006/relationships/font" Target="fonts/Roboto-bold.fntdata"/><Relationship Id="rId13" Type="http://schemas.openxmlformats.org/officeDocument/2006/relationships/slide" Target="slides/slide8.xml"/><Relationship Id="rId35" Type="http://schemas.openxmlformats.org/officeDocument/2006/relationships/font" Target="fonts/Lato-regular.fntdata"/><Relationship Id="rId12" Type="http://schemas.openxmlformats.org/officeDocument/2006/relationships/slide" Target="slides/slide7.xml"/><Relationship Id="rId34" Type="http://schemas.openxmlformats.org/officeDocument/2006/relationships/font" Target="fonts/Roboto-boldItalic.fntdata"/><Relationship Id="rId15" Type="http://schemas.openxmlformats.org/officeDocument/2006/relationships/slide" Target="slides/slide10.xml"/><Relationship Id="rId37" Type="http://schemas.openxmlformats.org/officeDocument/2006/relationships/font" Target="fonts/Lato-italic.fntdata"/><Relationship Id="rId14" Type="http://schemas.openxmlformats.org/officeDocument/2006/relationships/slide" Target="slides/slide9.xml"/><Relationship Id="rId36" Type="http://schemas.openxmlformats.org/officeDocument/2006/relationships/font" Target="fonts/Lato-bold.fntdata"/><Relationship Id="rId17" Type="http://schemas.openxmlformats.org/officeDocument/2006/relationships/slide" Target="slides/slide12.xml"/><Relationship Id="rId39" Type="http://schemas.openxmlformats.org/officeDocument/2006/relationships/font" Target="fonts/QuattrocentoSans-regular.fntdata"/><Relationship Id="rId16" Type="http://schemas.openxmlformats.org/officeDocument/2006/relationships/slide" Target="slides/slide11.xml"/><Relationship Id="rId38" Type="http://schemas.openxmlformats.org/officeDocument/2006/relationships/font" Target="fonts/La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119" name="Google Shape;11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Retesting objective: </a:t>
            </a:r>
            <a:r>
              <a:rPr lang="en-US" sz="1200">
                <a:latin typeface="Calibri"/>
                <a:ea typeface="Calibri"/>
                <a:cs typeface="Calibri"/>
                <a:sym typeface="Calibri"/>
              </a:rPr>
              <a:t>To address through the implementation of robust QMS</a:t>
            </a:r>
            <a:endParaRPr sz="1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lang="en-US" sz="1200">
                <a:solidFill>
                  <a:srgbClr val="000000"/>
                </a:solidFill>
                <a:latin typeface="Calibri"/>
                <a:ea typeface="Calibri"/>
                <a:cs typeface="Calibri"/>
                <a:sym typeface="Calibri"/>
              </a:rPr>
              <a:t> Objective: Identify potential diagnostic errors before </a:t>
            </a:r>
            <a:r>
              <a:rPr lang="en-US" sz="1200" u="sng">
                <a:solidFill>
                  <a:srgbClr val="000000"/>
                </a:solidFill>
                <a:latin typeface="Calibri"/>
                <a:ea typeface="Calibri"/>
                <a:cs typeface="Calibri"/>
                <a:sym typeface="Calibri"/>
              </a:rPr>
              <a:t>THE</a:t>
            </a:r>
            <a:r>
              <a:rPr lang="en-US" sz="1200">
                <a:solidFill>
                  <a:srgbClr val="000000"/>
                </a:solidFill>
                <a:latin typeface="Calibri"/>
                <a:ea typeface="Calibri"/>
                <a:cs typeface="Calibri"/>
                <a:sym typeface="Calibri"/>
              </a:rPr>
              <a:t> patient is put on treatment because afterward, it will be very difficult to identify him (VL neg) </a:t>
            </a:r>
            <a:endParaRPr/>
          </a:p>
          <a:p>
            <a:pPr indent="0" lvl="0" marL="0" rtl="0" algn="l">
              <a:spcBef>
                <a:spcPts val="0"/>
              </a:spcBef>
              <a:spcAft>
                <a:spcPts val="0"/>
              </a:spcAft>
              <a:buNone/>
            </a:pPr>
            <a:r>
              <a:t/>
            </a:r>
            <a:endParaRPr/>
          </a:p>
        </p:txBody>
      </p:sp>
      <p:sp>
        <p:nvSpPr>
          <p:cNvPr id="269" name="Google Shape;26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F3F3F"/>
              </a:buClr>
              <a:buSzPts val="1200"/>
              <a:buFont typeface="Helvetica Neue"/>
              <a:buNone/>
            </a:pPr>
            <a:r>
              <a:rPr lang="en-US">
                <a:solidFill>
                  <a:srgbClr val="3F3F3F"/>
                </a:solidFill>
                <a:latin typeface="Helvetica Neue"/>
                <a:ea typeface="Helvetica Neue"/>
                <a:cs typeface="Helvetica Neue"/>
                <a:sym typeface="Helvetica Neue"/>
              </a:rPr>
              <a:t>quality of testing is one activity that is endorsed but the WHO drag task force; 1st stakeholder consultation done las week has shown: a tool kit specific to non lab setting will help to implement QMS in non lab settings (simplified), we need to integrate multi diseases, need to include a module for national level activities.</a:t>
            </a:r>
            <a:endParaRPr/>
          </a:p>
          <a:p>
            <a:pPr indent="0" lvl="0" marL="0" rtl="0" algn="l">
              <a:spcBef>
                <a:spcPts val="0"/>
              </a:spcBef>
              <a:spcAft>
                <a:spcPts val="0"/>
              </a:spcAft>
              <a:buClr>
                <a:schemeClr val="dk1"/>
              </a:buClr>
              <a:buSzPts val="1200"/>
              <a:buFont typeface="Calibri"/>
              <a:buNone/>
            </a:pPr>
            <a:r>
              <a:t/>
            </a:r>
            <a:endParaRPr/>
          </a:p>
        </p:txBody>
      </p:sp>
      <p:sp>
        <p:nvSpPr>
          <p:cNvPr id="289" name="Google Shape;28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 is an overview of the key steps for the verification study:</a:t>
            </a:r>
            <a:endParaRPr/>
          </a:p>
          <a:p>
            <a:pPr indent="0" lvl="0" marL="0" rtl="0" algn="l">
              <a:spcBef>
                <a:spcPts val="0"/>
              </a:spcBef>
              <a:spcAft>
                <a:spcPts val="0"/>
              </a:spcAft>
              <a:buNone/>
            </a:pPr>
            <a:r>
              <a:rPr lang="en-US"/>
              <a:t>Some of these steps can proceed in parallel but our experience, the most time consuming step is to order the test kits and other reagents and consumables. </a:t>
            </a:r>
            <a:endParaRPr/>
          </a:p>
          <a:p>
            <a:pPr indent="0" lvl="0" marL="0" rtl="0" algn="l">
              <a:spcBef>
                <a:spcPts val="0"/>
              </a:spcBef>
              <a:spcAft>
                <a:spcPts val="0"/>
              </a:spcAft>
              <a:buNone/>
            </a:pPr>
            <a:r>
              <a:rPr lang="en-US"/>
              <a:t>As we are collecting negative specimens, it should not be as difficult as other types of studies that are generally looking for positive specimens which are less common.</a:t>
            </a:r>
            <a:endParaRPr/>
          </a:p>
          <a:p>
            <a:pPr indent="0" lvl="0" marL="0" rtl="0" algn="l">
              <a:spcBef>
                <a:spcPts val="0"/>
              </a:spcBef>
              <a:spcAft>
                <a:spcPts val="0"/>
              </a:spcAft>
              <a:buNone/>
            </a:pPr>
            <a:r>
              <a:rPr lang="en-US"/>
              <a:t>We will know dive deeper into each of these steps.  </a:t>
            </a:r>
            <a:endParaRPr/>
          </a:p>
          <a:p>
            <a:pPr indent="0" lvl="0" marL="0" rtl="0" algn="l">
              <a:spcBef>
                <a:spcPts val="0"/>
              </a:spcBef>
              <a:spcAft>
                <a:spcPts val="0"/>
              </a:spcAft>
              <a:buNone/>
            </a:pPr>
            <a:r>
              <a:t/>
            </a:r>
            <a:endParaRPr/>
          </a:p>
        </p:txBody>
      </p:sp>
      <p:sp>
        <p:nvSpPr>
          <p:cNvPr id="347" name="Google Shape;34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5cs : (</a:t>
            </a:r>
            <a:r>
              <a:rPr lang="en-US" sz="1200">
                <a:solidFill>
                  <a:srgbClr val="3C3D3C"/>
                </a:solidFill>
                <a:latin typeface="Calibri"/>
                <a:ea typeface="Calibri"/>
                <a:cs typeface="Calibri"/>
                <a:sym typeface="Calibri"/>
              </a:rPr>
              <a:t>Consent, Confidentiality, Counselling, Correct results, and Connection</a:t>
            </a:r>
            <a:endParaRPr/>
          </a:p>
        </p:txBody>
      </p:sp>
      <p:sp>
        <p:nvSpPr>
          <p:cNvPr id="376" name="Google Shape;37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88" name="Google Shape;38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Source: systematic review</a:t>
            </a:r>
            <a:endParaRPr/>
          </a:p>
          <a:p>
            <a:pPr indent="0" lvl="0" marL="0" rtl="0" algn="l">
              <a:spcBef>
                <a:spcPts val="0"/>
              </a:spcBef>
              <a:spcAft>
                <a:spcPts val="0"/>
              </a:spcAft>
              <a:buNone/>
            </a:pPr>
            <a:r>
              <a:rPr lang="en-US"/>
              <a:t>Remove line 3 and 4</a:t>
            </a:r>
            <a:endParaRPr/>
          </a:p>
        </p:txBody>
      </p:sp>
      <p:sp>
        <p:nvSpPr>
          <p:cNvPr id="401" name="Google Shape;40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F3F3F"/>
              </a:buClr>
              <a:buSzPts val="1200"/>
              <a:buFont typeface="Helvetica Neue"/>
              <a:buNone/>
            </a:pPr>
            <a:r>
              <a:rPr lang="en-US">
                <a:solidFill>
                  <a:srgbClr val="3F3F3F"/>
                </a:solidFill>
                <a:latin typeface="Helvetica Neue"/>
                <a:ea typeface="Helvetica Neue"/>
                <a:cs typeface="Helvetica Neue"/>
                <a:sym typeface="Helvetica Neue"/>
              </a:rPr>
              <a:t>, </a:t>
            </a:r>
            <a:r>
              <a:rPr b="0" i="0" lang="en-US" sz="1200" u="none" cap="none" strike="noStrike">
                <a:solidFill>
                  <a:srgbClr val="1D1C1D"/>
                </a:solidFill>
                <a:latin typeface="Lato"/>
                <a:ea typeface="Lato"/>
                <a:cs typeface="Lato"/>
                <a:sym typeface="Lato"/>
              </a:rPr>
              <a:t>Globally as countries reach 95-95-95 and infections decline, acute HIV will also decline</a:t>
            </a:r>
            <a:endParaRPr/>
          </a:p>
          <a:p>
            <a:pPr indent="0" lvl="0" marL="0" marR="0" rtl="0" algn="l">
              <a:lnSpc>
                <a:spcPct val="100000"/>
              </a:lnSpc>
              <a:spcBef>
                <a:spcPts val="0"/>
              </a:spcBef>
              <a:spcAft>
                <a:spcPts val="0"/>
              </a:spcAft>
              <a:buClr>
                <a:srgbClr val="3F3F3F"/>
              </a:buClr>
              <a:buSzPts val="1200"/>
              <a:buFont typeface="Helvetica Neue"/>
              <a:buNone/>
            </a:pPr>
            <a:r>
              <a:rPr lang="en-US">
                <a:solidFill>
                  <a:srgbClr val="3F3F3F"/>
                </a:solidFill>
                <a:latin typeface="Helvetica Neue"/>
                <a:ea typeface="Helvetica Neue"/>
                <a:cs typeface="Helvetica Neue"/>
                <a:sym typeface="Helvetica Neue"/>
              </a:rPr>
              <a:t>\WHO does not recommend a specific brand. 3rd and 4th gen can be included in testing algorithm. we just want test to be quality assured</a:t>
            </a:r>
            <a:endParaRPr/>
          </a:p>
          <a:p>
            <a:pPr indent="0" lvl="0" marL="0" rtl="0" algn="l">
              <a:spcBef>
                <a:spcPts val="0"/>
              </a:spcBef>
              <a:spcAft>
                <a:spcPts val="0"/>
              </a:spcAft>
              <a:buNone/>
            </a:pPr>
            <a:r>
              <a:t/>
            </a:r>
            <a:endParaRPr/>
          </a:p>
        </p:txBody>
      </p:sp>
      <p:sp>
        <p:nvSpPr>
          <p:cNvPr id="425" name="Google Shape;42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F3F3F"/>
              </a:buClr>
              <a:buSzPts val="1200"/>
              <a:buFont typeface="Helvetica Neue"/>
              <a:buNone/>
            </a:pPr>
            <a:r>
              <a:rPr lang="en-US">
                <a:solidFill>
                  <a:srgbClr val="3F3F3F"/>
                </a:solidFill>
                <a:latin typeface="Helvetica Neue"/>
                <a:ea typeface="Helvetica Neue"/>
                <a:cs typeface="Helvetica Neue"/>
                <a:sym typeface="Helvetica Neue"/>
              </a:rPr>
              <a:t>this slide is to show that we have quite a lot of people attending testing sites who know their status already (for the VL in algorithm discussion)</a:t>
            </a:r>
            <a:endParaRPr/>
          </a:p>
          <a:p>
            <a:pPr indent="0" lvl="0" marL="0" rtl="0" algn="l">
              <a:spcBef>
                <a:spcPts val="0"/>
              </a:spcBef>
              <a:spcAft>
                <a:spcPts val="0"/>
              </a:spcAft>
              <a:buNone/>
            </a:pPr>
            <a:r>
              <a:t/>
            </a:r>
            <a:endParaRPr/>
          </a:p>
        </p:txBody>
      </p:sp>
      <p:sp>
        <p:nvSpPr>
          <p:cNvPr id="441" name="Google Shape;44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9" name="Google Shape;12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Avenir"/>
                <a:ea typeface="Avenir"/>
                <a:cs typeface="Avenir"/>
                <a:sym typeface="Avenir"/>
              </a:rPr>
              <a:t>Recency testing is a complex undertaking and has demonstrated utility in population-based surveys to measure HIV incidence. Use of recency testing in programmatic settings, however, should be considered only when existing HIV testing coverage of the population being studied is high, a cost-effective RITA can be implemented to reduce the number of false recent results, and analysis plans make appropriate statistical adjustments and infer population-specific trends in recent infection</a:t>
            </a:r>
            <a:endParaRPr/>
          </a:p>
          <a:p>
            <a:pPr indent="0" lvl="0" marL="0" rtl="0" algn="l">
              <a:spcBef>
                <a:spcPts val="0"/>
              </a:spcBef>
              <a:spcAft>
                <a:spcPts val="0"/>
              </a:spcAft>
              <a:buNone/>
            </a:pPr>
            <a:r>
              <a:t/>
            </a:r>
            <a:endParaRPr b="0" i="0" sz="1800" u="none" strike="noStrike">
              <a:solidFill>
                <a:srgbClr val="000000"/>
              </a:solidFill>
              <a:latin typeface="Avenir"/>
              <a:ea typeface="Avenir"/>
              <a:cs typeface="Avenir"/>
              <a:sym typeface="Avenir"/>
            </a:endParaRPr>
          </a:p>
          <a:p>
            <a:pPr indent="0" lvl="0" marL="0" rtl="0" algn="l">
              <a:spcBef>
                <a:spcPts val="0"/>
              </a:spcBef>
              <a:spcAft>
                <a:spcPts val="0"/>
              </a:spcAft>
              <a:buNone/>
            </a:pPr>
            <a:r>
              <a:rPr b="0" i="0" lang="en-US" sz="1800" u="none" strike="noStrike">
                <a:solidFill>
                  <a:srgbClr val="000000"/>
                </a:solidFill>
                <a:latin typeface="Avenir"/>
                <a:ea typeface="Avenir"/>
                <a:cs typeface="Avenir"/>
                <a:sym typeface="Avenir"/>
              </a:rPr>
              <a:t>The prior guidance stated: WHO does not recommend the use of recency assays for clinical use or management of people living with HIV or their partners. In this context, this includes return of results to clients; counselling messages about recent infection; and prioritizing initiation of antiretroviral therapy, partner services, index testing or additional services based on recency results</a:t>
            </a:r>
            <a:endParaRPr/>
          </a:p>
        </p:txBody>
      </p:sp>
      <p:sp>
        <p:nvSpPr>
          <p:cNvPr id="450" name="Google Shape;45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WHO conducted a systematic review on the clinical utility of western blotting and line immunoassays – so called confirmatory assays.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confirmatory assay is by definition the result that rules out.  If positive, the person is positive. If negative, the person is negative.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Given the superior performance of RDTs and immunoassays during seroconversion it is entirely likely that western blot might be negative with reactive RDTs or EIAs.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found that the overall sensitivity and specificity of testing algorithms that used WB or LIA vs testing algorithms that did not was similar. But the rate of HIV-indeterminate results driven by HIV-negative or HIV-inconclusive blot results was significantly different.  </a:t>
            </a:r>
            <a:endParaRPr/>
          </a:p>
        </p:txBody>
      </p:sp>
      <p:sp>
        <p:nvSpPr>
          <p:cNvPr id="465" name="Google Shape;46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are no countries in West and Central Africa that have a positivity rate of above 5%.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Therefore, we strongly recommend that countries in this reason plan for switching to using three HIV-reactive test results to confirm a HIV-positive diagnosis.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Efforts need to be re-doubled to decrease the number of people living with HIV who remain undiagnosed.  </a:t>
            </a:r>
            <a:endParaRPr/>
          </a:p>
          <a:p>
            <a:pPr indent="0" lvl="0" marL="0" rtl="0" algn="l">
              <a:spcBef>
                <a:spcPts val="0"/>
              </a:spcBef>
              <a:spcAft>
                <a:spcPts val="0"/>
              </a:spcAft>
              <a:buNone/>
            </a:pPr>
            <a:r>
              <a:t/>
            </a:r>
            <a:endParaRPr/>
          </a:p>
        </p:txBody>
      </p:sp>
      <p:sp>
        <p:nvSpPr>
          <p:cNvPr id="144" name="Google Shape;14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5" name="Google Shape;17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lower the positivity rate, the more likely the chance that a reactive test result might be a false reactive.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is why I don’t refer to false reactive results but false HIV-positive status.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constructed a HIV testing strategy that minimizes the potential for a person to be falsely diagnosed as HIV-positive.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 you can see here in the most right column, with three HIV-reactive test results – we have a high PPV over 99% FOR BOTH HIGH and LOW positivity rate. </a:t>
            </a:r>
            <a:endParaRPr/>
          </a:p>
        </p:txBody>
      </p:sp>
      <p:sp>
        <p:nvSpPr>
          <p:cNvPr id="217" name="Google Shape;21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Appreciate the </a:t>
            </a:r>
            <a:r>
              <a:rPr b="1" lang="en-US" sz="1200"/>
              <a:t>CDC’s efforts on the PT for Syphilis and hope that this could be a basis for further collaboration for QMS</a:t>
            </a:r>
            <a:endParaRPr b="1"/>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Syphilis testing and treatment coverage among pregnant women are low in many countries, lower than that of antenatal HIV testing and treatment </a:t>
            </a:r>
            <a:endParaRPr b="0" sz="1200"/>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While WHO recommends testing at the point of care using RDTs, the majority of countries still rely on laboratory testing for syphilis. Use of dual HIV/syphilis RDTs offers the opportunity to immediately close the gap between HIV and syphilis testing among pregnant women, with the goal of eliminating adverse birth outcomes due to syphilis.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lang="en-US" sz="1200">
                <a:solidFill>
                  <a:srgbClr val="000000"/>
                </a:solidFill>
                <a:highlight>
                  <a:srgbClr val="FF00FF"/>
                </a:highlight>
                <a:latin typeface="Calibri"/>
                <a:ea typeface="Calibri"/>
                <a:cs typeface="Calibri"/>
                <a:sym typeface="Calibri"/>
              </a:rPr>
              <a:t>ADDITION: Later in the webinar we will hear review with colleagues from Kenya the Kenya experience in introducing dual tests for HIV and syphilis and closing the testing gap.  Dual HIV/syphilis RDTs may simplify </a:t>
            </a:r>
            <a:r>
              <a:rPr lang="en-US" sz="1200">
                <a:solidFill>
                  <a:schemeClr val="dk1"/>
                </a:solidFill>
                <a:highlight>
                  <a:srgbClr val="FF00FF"/>
                </a:highlight>
                <a:latin typeface="Calibri"/>
                <a:ea typeface="Calibri"/>
                <a:cs typeface="Calibri"/>
                <a:sym typeface="Calibri"/>
              </a:rPr>
              <a:t>logistics and procurement, and HIV funders are willing to purchase dual tests to cover investment gaps </a:t>
            </a:r>
            <a:endParaRPr b="0" i="0" sz="1200" u="none" strike="noStrike">
              <a:solidFill>
                <a:schemeClr val="dk1"/>
              </a:solidFill>
              <a:highlight>
                <a:srgbClr val="FF00FF"/>
              </a:highlight>
              <a:latin typeface="Calibri"/>
              <a:ea typeface="Calibri"/>
              <a:cs typeface="Calibri"/>
              <a:sym typeface="Calibri"/>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38" name="Google Shape;23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lue" showMasterSp="0">
  <p:cSld name="Title Slide blue">
    <p:bg>
      <p:bgPr>
        <a:solidFill>
          <a:schemeClr val="lt1"/>
        </a:solidFill>
      </p:bgPr>
    </p:bg>
    <p:spTree>
      <p:nvGrpSpPr>
        <p:cNvPr id="15" name="Shape 15"/>
        <p:cNvGrpSpPr/>
        <p:nvPr/>
      </p:nvGrpSpPr>
      <p:grpSpPr>
        <a:xfrm>
          <a:off x="0" y="0"/>
          <a:ext cx="0" cy="0"/>
          <a:chOff x="0" y="0"/>
          <a:chExt cx="0" cy="0"/>
        </a:xfrm>
      </p:grpSpPr>
      <p:sp>
        <p:nvSpPr>
          <p:cNvPr id="16" name="Google Shape;16;p27"/>
          <p:cNvSpPr/>
          <p:nvPr>
            <p:ph idx="2" type="pic"/>
          </p:nvPr>
        </p:nvSpPr>
        <p:spPr>
          <a:xfrm>
            <a:off x="0" y="0"/>
            <a:ext cx="12192000" cy="6858000"/>
          </a:xfrm>
          <a:prstGeom prst="rect">
            <a:avLst/>
          </a:prstGeom>
          <a:solidFill>
            <a:schemeClr val="lt1"/>
          </a:solidFill>
          <a:ln>
            <a:noFill/>
          </a:ln>
        </p:spPr>
      </p:sp>
      <p:sp>
        <p:nvSpPr>
          <p:cNvPr id="17" name="Google Shape;17;p27"/>
          <p:cNvSpPr txBox="1"/>
          <p:nvPr>
            <p:ph idx="1" type="subTitle"/>
          </p:nvPr>
        </p:nvSpPr>
        <p:spPr>
          <a:xfrm>
            <a:off x="2" y="4482003"/>
            <a:ext cx="12191999" cy="1655999"/>
          </a:xfrm>
          <a:prstGeom prst="rect">
            <a:avLst/>
          </a:prstGeom>
          <a:solidFill>
            <a:schemeClr val="dk2"/>
          </a:solidFill>
          <a:ln>
            <a:noFill/>
          </a:ln>
        </p:spPr>
        <p:txBody>
          <a:bodyPr anchorCtr="0" anchor="b" bIns="828000" lIns="468000" spcFirstLastPara="1" rIns="360000" wrap="square" tIns="360000">
            <a:noAutofit/>
          </a:bodyPr>
          <a:lstStyle>
            <a:lvl1pPr lvl="0" algn="l">
              <a:lnSpc>
                <a:spcPct val="90000"/>
              </a:lnSpc>
              <a:spcBef>
                <a:spcPts val="1000"/>
              </a:spcBef>
              <a:spcAft>
                <a:spcPts val="0"/>
              </a:spcAft>
              <a:buClr>
                <a:schemeClr val="lt1"/>
              </a:buClr>
              <a:buSzPts val="2400"/>
              <a:buNone/>
              <a:defRPr b="1" sz="2400">
                <a:solidFill>
                  <a:schemeClr val="l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7"/>
          <p:cNvSpPr txBox="1"/>
          <p:nvPr>
            <p:ph type="ctrTitle"/>
          </p:nvPr>
        </p:nvSpPr>
        <p:spPr>
          <a:xfrm>
            <a:off x="0" y="485184"/>
            <a:ext cx="7344000" cy="1119158"/>
          </a:xfrm>
          <a:prstGeom prst="rect">
            <a:avLst/>
          </a:prstGeom>
          <a:noFill/>
          <a:ln>
            <a:noFill/>
          </a:ln>
        </p:spPr>
        <p:txBody>
          <a:bodyPr anchorCtr="0" anchor="t" bIns="180000" lIns="468000" spcFirstLastPara="1" rIns="450000" wrap="square" tIns="72000">
            <a:noAutofit/>
          </a:bodyPr>
          <a:lstStyle>
            <a:lvl1pPr lvl="0" algn="l">
              <a:lnSpc>
                <a:spcPct val="85000"/>
              </a:lnSpc>
              <a:spcBef>
                <a:spcPts val="0"/>
              </a:spcBef>
              <a:spcAft>
                <a:spcPts val="0"/>
              </a:spcAft>
              <a:buClr>
                <a:schemeClr val="dk2"/>
              </a:buClr>
              <a:buSzPts val="4200"/>
              <a:buFont typeface="Calibri"/>
              <a:buNone/>
              <a:defRPr sz="42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7"/>
          <p:cNvSpPr txBox="1"/>
          <p:nvPr>
            <p:ph idx="3" type="body"/>
          </p:nvPr>
        </p:nvSpPr>
        <p:spPr>
          <a:xfrm>
            <a:off x="480000" y="6507006"/>
            <a:ext cx="5971600" cy="247650"/>
          </a:xfrm>
          <a:prstGeom prst="rect">
            <a:avLst/>
          </a:prstGeom>
          <a:noFill/>
          <a:ln>
            <a:noFill/>
          </a:ln>
        </p:spPr>
        <p:txBody>
          <a:bodyPr anchorCtr="0" anchor="ctr" bIns="45700" lIns="0" spcFirstLastPara="1" rIns="91425" wrap="square" tIns="45700">
            <a:noAutofit/>
          </a:bodyPr>
          <a:lstStyle>
            <a:lvl1pPr indent="-292100" lvl="0" marL="457200" algn="l">
              <a:lnSpc>
                <a:spcPct val="90000"/>
              </a:lnSpc>
              <a:spcBef>
                <a:spcPts val="1000"/>
              </a:spcBef>
              <a:spcAft>
                <a:spcPts val="0"/>
              </a:spcAft>
              <a:buClr>
                <a:schemeClr val="dk1"/>
              </a:buClr>
              <a:buSzPts val="1000"/>
              <a:buChar char="•"/>
              <a:defRPr b="0" sz="1000">
                <a:solidFill>
                  <a:schemeClr val="dk1"/>
                </a:solidFill>
                <a:latin typeface="Calibri"/>
                <a:ea typeface="Calibri"/>
                <a:cs typeface="Calibri"/>
                <a:sym typeface="Calibri"/>
              </a:defRPr>
            </a:lvl1pPr>
            <a:lvl2pPr indent="-381000" lvl="1" marL="914400" algn="l">
              <a:lnSpc>
                <a:spcPct val="90000"/>
              </a:lnSpc>
              <a:spcBef>
                <a:spcPts val="500"/>
              </a:spcBef>
              <a:spcAft>
                <a:spcPts val="0"/>
              </a:spcAft>
              <a:buClr>
                <a:schemeClr val="lt1"/>
              </a:buClr>
              <a:buSzPts val="2400"/>
              <a:buChar char="•"/>
              <a:defRPr>
                <a:solidFill>
                  <a:schemeClr val="lt1"/>
                </a:solidFill>
                <a:latin typeface="Times New Roman"/>
                <a:ea typeface="Times New Roman"/>
                <a:cs typeface="Times New Roman"/>
                <a:sym typeface="Times New Roman"/>
              </a:defRPr>
            </a:lvl2pPr>
            <a:lvl3pPr indent="-355600" lvl="2" marL="1371600" algn="l">
              <a:lnSpc>
                <a:spcPct val="90000"/>
              </a:lnSpc>
              <a:spcBef>
                <a:spcPts val="500"/>
              </a:spcBef>
              <a:spcAft>
                <a:spcPts val="0"/>
              </a:spcAft>
              <a:buClr>
                <a:schemeClr val="lt1"/>
              </a:buClr>
              <a:buSzPts val="2000"/>
              <a:buChar char="•"/>
              <a:defRPr>
                <a:solidFill>
                  <a:schemeClr val="lt1"/>
                </a:solidFill>
                <a:latin typeface="Times New Roman"/>
                <a:ea typeface="Times New Roman"/>
                <a:cs typeface="Times New Roman"/>
                <a:sym typeface="Times New Roman"/>
              </a:defRPr>
            </a:lvl3pPr>
            <a:lvl4pPr indent="-342900" lvl="3" marL="1828800" algn="l">
              <a:lnSpc>
                <a:spcPct val="90000"/>
              </a:lnSpc>
              <a:spcBef>
                <a:spcPts val="500"/>
              </a:spcBef>
              <a:spcAft>
                <a:spcPts val="0"/>
              </a:spcAft>
              <a:buClr>
                <a:schemeClr val="lt1"/>
              </a:buClr>
              <a:buSzPts val="1800"/>
              <a:buChar char="•"/>
              <a:defRPr>
                <a:solidFill>
                  <a:schemeClr val="lt1"/>
                </a:solidFill>
                <a:latin typeface="Times New Roman"/>
                <a:ea typeface="Times New Roman"/>
                <a:cs typeface="Times New Roman"/>
                <a:sym typeface="Times New Roman"/>
              </a:defRPr>
            </a:lvl4pPr>
            <a:lvl5pPr indent="-342900" lvl="4" marL="2286000" algn="l">
              <a:lnSpc>
                <a:spcPct val="90000"/>
              </a:lnSpc>
              <a:spcBef>
                <a:spcPts val="500"/>
              </a:spcBef>
              <a:spcAft>
                <a:spcPts val="0"/>
              </a:spcAft>
              <a:buClr>
                <a:schemeClr val="lt1"/>
              </a:buClr>
              <a:buSzPts val="1800"/>
              <a:buChar char="•"/>
              <a:defRPr>
                <a:solidFill>
                  <a:schemeClr val="lt1"/>
                </a:solidFill>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7"/>
          <p:cNvSpPr txBox="1"/>
          <p:nvPr>
            <p:ph idx="4" type="body"/>
          </p:nvPr>
        </p:nvSpPr>
        <p:spPr>
          <a:xfrm>
            <a:off x="9495913" y="6476048"/>
            <a:ext cx="2195259" cy="247650"/>
          </a:xfrm>
          <a:prstGeom prst="rect">
            <a:avLst/>
          </a:prstGeom>
          <a:noFill/>
          <a:ln>
            <a:noFill/>
          </a:ln>
        </p:spPr>
        <p:txBody>
          <a:bodyPr anchorCtr="0" anchor="ctr" bIns="45700" lIns="91425" spcFirstLastPara="1" rIns="0" wrap="square" tIns="45700">
            <a:noAutofit/>
          </a:bodyPr>
          <a:lstStyle>
            <a:lvl1pPr indent="-330200" lvl="0" marL="457200" algn="ctr">
              <a:lnSpc>
                <a:spcPct val="90000"/>
              </a:lnSpc>
              <a:spcBef>
                <a:spcPts val="1000"/>
              </a:spcBef>
              <a:spcAft>
                <a:spcPts val="0"/>
              </a:spcAft>
              <a:buClr>
                <a:schemeClr val="dk2"/>
              </a:buClr>
              <a:buSzPts val="1600"/>
              <a:buChar char="•"/>
              <a:defRPr b="1" sz="1600">
                <a:solidFill>
                  <a:schemeClr val="dk2"/>
                </a:solidFill>
                <a:latin typeface="Calibri"/>
                <a:ea typeface="Calibri"/>
                <a:cs typeface="Calibri"/>
                <a:sym typeface="Calibri"/>
              </a:defRPr>
            </a:lvl1pPr>
            <a:lvl2pPr indent="-381000" lvl="1" marL="914400" algn="l">
              <a:lnSpc>
                <a:spcPct val="90000"/>
              </a:lnSpc>
              <a:spcBef>
                <a:spcPts val="500"/>
              </a:spcBef>
              <a:spcAft>
                <a:spcPts val="0"/>
              </a:spcAft>
              <a:buClr>
                <a:schemeClr val="lt1"/>
              </a:buClr>
              <a:buSzPts val="2400"/>
              <a:buChar char="•"/>
              <a:defRPr>
                <a:solidFill>
                  <a:schemeClr val="lt1"/>
                </a:solidFill>
                <a:latin typeface="Times New Roman"/>
                <a:ea typeface="Times New Roman"/>
                <a:cs typeface="Times New Roman"/>
                <a:sym typeface="Times New Roman"/>
              </a:defRPr>
            </a:lvl2pPr>
            <a:lvl3pPr indent="-355600" lvl="2" marL="1371600" algn="l">
              <a:lnSpc>
                <a:spcPct val="90000"/>
              </a:lnSpc>
              <a:spcBef>
                <a:spcPts val="500"/>
              </a:spcBef>
              <a:spcAft>
                <a:spcPts val="0"/>
              </a:spcAft>
              <a:buClr>
                <a:schemeClr val="lt1"/>
              </a:buClr>
              <a:buSzPts val="2000"/>
              <a:buChar char="•"/>
              <a:defRPr>
                <a:solidFill>
                  <a:schemeClr val="lt1"/>
                </a:solidFill>
                <a:latin typeface="Times New Roman"/>
                <a:ea typeface="Times New Roman"/>
                <a:cs typeface="Times New Roman"/>
                <a:sym typeface="Times New Roman"/>
              </a:defRPr>
            </a:lvl3pPr>
            <a:lvl4pPr indent="-342900" lvl="3" marL="1828800" algn="l">
              <a:lnSpc>
                <a:spcPct val="90000"/>
              </a:lnSpc>
              <a:spcBef>
                <a:spcPts val="500"/>
              </a:spcBef>
              <a:spcAft>
                <a:spcPts val="0"/>
              </a:spcAft>
              <a:buClr>
                <a:schemeClr val="lt1"/>
              </a:buClr>
              <a:buSzPts val="1800"/>
              <a:buChar char="•"/>
              <a:defRPr>
                <a:solidFill>
                  <a:schemeClr val="lt1"/>
                </a:solidFill>
                <a:latin typeface="Times New Roman"/>
                <a:ea typeface="Times New Roman"/>
                <a:cs typeface="Times New Roman"/>
                <a:sym typeface="Times New Roman"/>
              </a:defRPr>
            </a:lvl4pPr>
            <a:lvl5pPr indent="-342900" lvl="4" marL="2286000" algn="l">
              <a:lnSpc>
                <a:spcPct val="90000"/>
              </a:lnSpc>
              <a:spcBef>
                <a:spcPts val="500"/>
              </a:spcBef>
              <a:spcAft>
                <a:spcPts val="0"/>
              </a:spcAft>
              <a:buClr>
                <a:schemeClr val="lt1"/>
              </a:buClr>
              <a:buSzPts val="1800"/>
              <a:buChar char="•"/>
              <a:defRPr>
                <a:solidFill>
                  <a:schemeClr val="lt1"/>
                </a:solidFill>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27"/>
          <p:cNvSpPr txBox="1"/>
          <p:nvPr>
            <p:ph idx="5" type="body"/>
          </p:nvPr>
        </p:nvSpPr>
        <p:spPr>
          <a:xfrm>
            <a:off x="479999" y="5440855"/>
            <a:ext cx="11211172" cy="288000"/>
          </a:xfrm>
          <a:prstGeom prst="rect">
            <a:avLst/>
          </a:prstGeom>
          <a:noFill/>
          <a:ln>
            <a:noFill/>
          </a:ln>
        </p:spPr>
        <p:txBody>
          <a:bodyPr anchorCtr="0" anchor="t" bIns="45700" lIns="0" spcFirstLastPara="1" rIns="90000" wrap="square" tIns="45700">
            <a:noAutofit/>
          </a:bodyPr>
          <a:lstStyle>
            <a:lvl1pPr indent="-330200" lvl="0" marL="457200" algn="l">
              <a:lnSpc>
                <a:spcPct val="90000"/>
              </a:lnSpc>
              <a:spcBef>
                <a:spcPts val="1000"/>
              </a:spcBef>
              <a:spcAft>
                <a:spcPts val="0"/>
              </a:spcAft>
              <a:buClr>
                <a:schemeClr val="lt1"/>
              </a:buClr>
              <a:buSzPts val="1600"/>
              <a:buChar char="•"/>
              <a:defRPr b="0" sz="1600">
                <a:solidFill>
                  <a:schemeClr val="lt1"/>
                </a:solidFill>
                <a:latin typeface="Calibri"/>
                <a:ea typeface="Calibri"/>
                <a:cs typeface="Calibri"/>
                <a:sym typeface="Calibri"/>
              </a:defRPr>
            </a:lvl1pPr>
            <a:lvl2pPr indent="-381000" lvl="1" marL="914400" algn="l">
              <a:lnSpc>
                <a:spcPct val="90000"/>
              </a:lnSpc>
              <a:spcBef>
                <a:spcPts val="500"/>
              </a:spcBef>
              <a:spcAft>
                <a:spcPts val="0"/>
              </a:spcAft>
              <a:buClr>
                <a:schemeClr val="lt1"/>
              </a:buClr>
              <a:buSzPts val="2400"/>
              <a:buChar char="•"/>
              <a:defRPr>
                <a:solidFill>
                  <a:schemeClr val="lt1"/>
                </a:solidFill>
                <a:latin typeface="Times New Roman"/>
                <a:ea typeface="Times New Roman"/>
                <a:cs typeface="Times New Roman"/>
                <a:sym typeface="Times New Roman"/>
              </a:defRPr>
            </a:lvl2pPr>
            <a:lvl3pPr indent="-355600" lvl="2" marL="1371600" algn="l">
              <a:lnSpc>
                <a:spcPct val="90000"/>
              </a:lnSpc>
              <a:spcBef>
                <a:spcPts val="500"/>
              </a:spcBef>
              <a:spcAft>
                <a:spcPts val="0"/>
              </a:spcAft>
              <a:buClr>
                <a:schemeClr val="lt1"/>
              </a:buClr>
              <a:buSzPts val="2000"/>
              <a:buChar char="•"/>
              <a:defRPr>
                <a:solidFill>
                  <a:schemeClr val="lt1"/>
                </a:solidFill>
                <a:latin typeface="Times New Roman"/>
                <a:ea typeface="Times New Roman"/>
                <a:cs typeface="Times New Roman"/>
                <a:sym typeface="Times New Roman"/>
              </a:defRPr>
            </a:lvl3pPr>
            <a:lvl4pPr indent="-342900" lvl="3" marL="1828800" algn="l">
              <a:lnSpc>
                <a:spcPct val="90000"/>
              </a:lnSpc>
              <a:spcBef>
                <a:spcPts val="500"/>
              </a:spcBef>
              <a:spcAft>
                <a:spcPts val="0"/>
              </a:spcAft>
              <a:buClr>
                <a:schemeClr val="lt1"/>
              </a:buClr>
              <a:buSzPts val="1800"/>
              <a:buChar char="•"/>
              <a:defRPr>
                <a:solidFill>
                  <a:schemeClr val="lt1"/>
                </a:solidFill>
                <a:latin typeface="Times New Roman"/>
                <a:ea typeface="Times New Roman"/>
                <a:cs typeface="Times New Roman"/>
                <a:sym typeface="Times New Roman"/>
              </a:defRPr>
            </a:lvl4pPr>
            <a:lvl5pPr indent="-342900" lvl="4" marL="2286000" algn="l">
              <a:lnSpc>
                <a:spcPct val="90000"/>
              </a:lnSpc>
              <a:spcBef>
                <a:spcPts val="500"/>
              </a:spcBef>
              <a:spcAft>
                <a:spcPts val="0"/>
              </a:spcAft>
              <a:buClr>
                <a:schemeClr val="lt1"/>
              </a:buClr>
              <a:buSzPts val="1800"/>
              <a:buChar char="•"/>
              <a:defRPr>
                <a:solidFill>
                  <a:schemeClr val="lt1"/>
                </a:solidFill>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2" name="Google Shape;22;p27"/>
          <p:cNvPicPr preferRelativeResize="0"/>
          <p:nvPr>
            <p:ph idx="6" type="pic"/>
          </p:nvPr>
        </p:nvPicPr>
        <p:blipFill/>
        <p:spPr>
          <a:xfrm>
            <a:off x="8518300" y="485184"/>
            <a:ext cx="3172871" cy="1112400"/>
          </a:xfrm>
          <a:prstGeom prst="rect">
            <a:avLst/>
          </a:prstGeom>
          <a:blipFill rotWithShape="1">
            <a:blip r:embed="rId2">
              <a:alphaModFix/>
            </a:blip>
            <a:stretch>
              <a:fillRect b="0" l="0" r="0" t="0"/>
            </a:stretch>
          </a:blip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6" name="Shape 76"/>
        <p:cNvGrpSpPr/>
        <p:nvPr/>
      </p:nvGrpSpPr>
      <p:grpSpPr>
        <a:xfrm>
          <a:off x="0" y="0"/>
          <a:ext cx="0" cy="0"/>
          <a:chOff x="0" y="0"/>
          <a:chExt cx="0" cy="0"/>
        </a:xfrm>
      </p:grpSpPr>
      <p:sp>
        <p:nvSpPr>
          <p:cNvPr id="77" name="Google Shape;77;p3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3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9" name="Google Shape;79;p3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3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 name="Google Shape;81;p3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5" name="Shape 85"/>
        <p:cNvGrpSpPr/>
        <p:nvPr/>
      </p:nvGrpSpPr>
      <p:grpSpPr>
        <a:xfrm>
          <a:off x="0" y="0"/>
          <a:ext cx="0" cy="0"/>
          <a:chOff x="0" y="0"/>
          <a:chExt cx="0" cy="0"/>
        </a:xfrm>
      </p:grpSpPr>
      <p:sp>
        <p:nvSpPr>
          <p:cNvPr id="86" name="Google Shape;86;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0" name="Shape 90"/>
        <p:cNvGrpSpPr/>
        <p:nvPr/>
      </p:nvGrpSpPr>
      <p:grpSpPr>
        <a:xfrm>
          <a:off x="0" y="0"/>
          <a:ext cx="0" cy="0"/>
          <a:chOff x="0" y="0"/>
          <a:chExt cx="0" cy="0"/>
        </a:xfrm>
      </p:grpSpPr>
      <p:sp>
        <p:nvSpPr>
          <p:cNvPr id="91" name="Google Shape;91;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3" name="Google Shape;93;p3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4" name="Google Shape;94;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7" name="Shape 97"/>
        <p:cNvGrpSpPr/>
        <p:nvPr/>
      </p:nvGrpSpPr>
      <p:grpSpPr>
        <a:xfrm>
          <a:off x="0" y="0"/>
          <a:ext cx="0" cy="0"/>
          <a:chOff x="0" y="0"/>
          <a:chExt cx="0" cy="0"/>
        </a:xfrm>
      </p:grpSpPr>
      <p:sp>
        <p:nvSpPr>
          <p:cNvPr id="98" name="Google Shape;98;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39"/>
          <p:cNvSpPr/>
          <p:nvPr>
            <p:ph idx="2" type="pic"/>
          </p:nvPr>
        </p:nvSpPr>
        <p:spPr>
          <a:xfrm>
            <a:off x="5183188" y="987425"/>
            <a:ext cx="6172200" cy="4873625"/>
          </a:xfrm>
          <a:prstGeom prst="rect">
            <a:avLst/>
          </a:prstGeom>
          <a:noFill/>
          <a:ln>
            <a:noFill/>
          </a:ln>
        </p:spPr>
      </p:sp>
      <p:sp>
        <p:nvSpPr>
          <p:cNvPr id="100" name="Google Shape;100;p3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1" name="Google Shape;10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4" name="Shape 104"/>
        <p:cNvGrpSpPr/>
        <p:nvPr/>
      </p:nvGrpSpPr>
      <p:grpSpPr>
        <a:xfrm>
          <a:off x="0" y="0"/>
          <a:ext cx="0" cy="0"/>
          <a:chOff x="0" y="0"/>
          <a:chExt cx="0" cy="0"/>
        </a:xfrm>
      </p:grpSpPr>
      <p:sp>
        <p:nvSpPr>
          <p:cNvPr id="105" name="Google Shape;105;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4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0" name="Shape 110"/>
        <p:cNvGrpSpPr/>
        <p:nvPr/>
      </p:nvGrpSpPr>
      <p:grpSpPr>
        <a:xfrm>
          <a:off x="0" y="0"/>
          <a:ext cx="0" cy="0"/>
          <a:chOff x="0" y="0"/>
          <a:chExt cx="0" cy="0"/>
        </a:xfrm>
      </p:grpSpPr>
      <p:sp>
        <p:nvSpPr>
          <p:cNvPr id="111" name="Google Shape;111;p4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4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hite">
  <p:cSld name="Title and Content white">
    <p:spTree>
      <p:nvGrpSpPr>
        <p:cNvPr id="29" name="Shape 29"/>
        <p:cNvGrpSpPr/>
        <p:nvPr/>
      </p:nvGrpSpPr>
      <p:grpSpPr>
        <a:xfrm>
          <a:off x="0" y="0"/>
          <a:ext cx="0" cy="0"/>
          <a:chOff x="0" y="0"/>
          <a:chExt cx="0" cy="0"/>
        </a:xfrm>
      </p:grpSpPr>
      <p:sp>
        <p:nvSpPr>
          <p:cNvPr id="30" name="Google Shape;30;p29"/>
          <p:cNvSpPr txBox="1"/>
          <p:nvPr>
            <p:ph idx="1" type="body"/>
          </p:nvPr>
        </p:nvSpPr>
        <p:spPr>
          <a:xfrm>
            <a:off x="480000" y="1800000"/>
            <a:ext cx="11232001" cy="4237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29"/>
          <p:cNvSpPr txBox="1"/>
          <p:nvPr>
            <p:ph idx="2" type="body"/>
          </p:nvPr>
        </p:nvSpPr>
        <p:spPr>
          <a:xfrm>
            <a:off x="480485" y="1188003"/>
            <a:ext cx="8160000" cy="288925"/>
          </a:xfrm>
          <a:prstGeom prst="rect">
            <a:avLst/>
          </a:prstGeom>
          <a:noFill/>
          <a:ln>
            <a:noFill/>
          </a:ln>
        </p:spPr>
        <p:txBody>
          <a:bodyPr anchorCtr="0" anchor="ctr" bIns="45700" lIns="18000" spcFirstLastPara="1" rIns="91425" wrap="square" tIns="45700">
            <a:normAutofit/>
          </a:bodyPr>
          <a:lstStyle>
            <a:lvl1pPr indent="-330200" lvl="0" marL="457200" algn="l">
              <a:lnSpc>
                <a:spcPct val="90000"/>
              </a:lnSpc>
              <a:spcBef>
                <a:spcPts val="1000"/>
              </a:spcBef>
              <a:spcAft>
                <a:spcPts val="0"/>
              </a:spcAft>
              <a:buClr>
                <a:schemeClr val="dk1"/>
              </a:buClr>
              <a:buSzPts val="1600"/>
              <a:buChar char="•"/>
              <a:defRPr b="0" sz="1600">
                <a:solidFill>
                  <a:schemeClr val="dk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9"/>
          <p:cNvSpPr txBox="1"/>
          <p:nvPr>
            <p:ph idx="11" type="ftr"/>
          </p:nvPr>
        </p:nvSpPr>
        <p:spPr>
          <a:xfrm>
            <a:off x="1392991" y="6588209"/>
            <a:ext cx="7247007" cy="2085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9"/>
          <p:cNvSpPr txBox="1"/>
          <p:nvPr>
            <p:ph idx="3" type="body"/>
          </p:nvPr>
        </p:nvSpPr>
        <p:spPr>
          <a:xfrm>
            <a:off x="480000" y="6293651"/>
            <a:ext cx="11226365" cy="208579"/>
          </a:xfrm>
          <a:prstGeom prst="rect">
            <a:avLst/>
          </a:prstGeom>
          <a:noFill/>
          <a:ln>
            <a:noFill/>
          </a:ln>
        </p:spPr>
        <p:txBody>
          <a:bodyPr anchorCtr="0" anchor="t" bIns="45700" lIns="91425" spcFirstLastPara="1" rIns="91425" wrap="square" tIns="45700">
            <a:normAutofit/>
          </a:bodyPr>
          <a:lstStyle>
            <a:lvl1pPr indent="-279400" lvl="0" marL="457200" algn="l">
              <a:lnSpc>
                <a:spcPct val="90000"/>
              </a:lnSpc>
              <a:spcBef>
                <a:spcPts val="1000"/>
              </a:spcBef>
              <a:spcAft>
                <a:spcPts val="0"/>
              </a:spcAft>
              <a:buClr>
                <a:schemeClr val="dk1"/>
              </a:buClr>
              <a:buSzPts val="800"/>
              <a:buChar char="•"/>
              <a:defRPr b="0" sz="800">
                <a:solidFill>
                  <a:schemeClr val="dk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 name="Shape 36"/>
        <p:cNvGrpSpPr/>
        <p:nvPr/>
      </p:nvGrpSpPr>
      <p:grpSpPr>
        <a:xfrm>
          <a:off x="0" y="0"/>
          <a:ext cx="0" cy="0"/>
          <a:chOff x="0" y="0"/>
          <a:chExt cx="0" cy="0"/>
        </a:xfrm>
      </p:grpSpPr>
      <p:sp>
        <p:nvSpPr>
          <p:cNvPr id="37" name="Google Shape;37;p3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9" name="Google Shape;39;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2" name="Shape 42"/>
        <p:cNvGrpSpPr/>
        <p:nvPr/>
      </p:nvGrpSpPr>
      <p:grpSpPr>
        <a:xfrm>
          <a:off x="0" y="0"/>
          <a:ext cx="0" cy="0"/>
          <a:chOff x="0" y="0"/>
          <a:chExt cx="0" cy="0"/>
        </a:xfrm>
      </p:grpSpPr>
      <p:sp>
        <p:nvSpPr>
          <p:cNvPr id="43" name="Google Shape;43;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wo columns long">
  <p:cSld name="Title and Content Two columns long">
    <p:spTree>
      <p:nvGrpSpPr>
        <p:cNvPr id="46" name="Shape 46"/>
        <p:cNvGrpSpPr/>
        <p:nvPr/>
      </p:nvGrpSpPr>
      <p:grpSpPr>
        <a:xfrm>
          <a:off x="0" y="0"/>
          <a:ext cx="0" cy="0"/>
          <a:chOff x="0" y="0"/>
          <a:chExt cx="0" cy="0"/>
        </a:xfrm>
      </p:grpSpPr>
      <p:sp>
        <p:nvSpPr>
          <p:cNvPr id="47" name="Google Shape;47;p32"/>
          <p:cNvSpPr txBox="1"/>
          <p:nvPr>
            <p:ph type="title"/>
          </p:nvPr>
        </p:nvSpPr>
        <p:spPr>
          <a:xfrm>
            <a:off x="457200" y="685800"/>
            <a:ext cx="5486399" cy="10048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5C"/>
              </a:buClr>
              <a:buSzPts val="44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32"/>
          <p:cNvSpPr txBox="1"/>
          <p:nvPr>
            <p:ph idx="1" type="body"/>
          </p:nvPr>
        </p:nvSpPr>
        <p:spPr>
          <a:xfrm>
            <a:off x="457200" y="2517751"/>
            <a:ext cx="5486398" cy="31921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32"/>
          <p:cNvSpPr txBox="1"/>
          <p:nvPr>
            <p:ph idx="2" type="body"/>
          </p:nvPr>
        </p:nvSpPr>
        <p:spPr>
          <a:xfrm>
            <a:off x="6248403" y="2517751"/>
            <a:ext cx="5486400" cy="31921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00205C"/>
                </a:solidFill>
                <a:latin typeface="Calibri"/>
                <a:ea typeface="Calibri"/>
                <a:cs typeface="Calibri"/>
                <a:sym typeface="Calibri"/>
              </a:defRPr>
            </a:lvl1pPr>
            <a:lvl2pPr indent="0" lvl="1" marL="0" algn="r">
              <a:spcBef>
                <a:spcPts val="0"/>
              </a:spcBef>
              <a:buNone/>
              <a:defRPr sz="1200">
                <a:solidFill>
                  <a:srgbClr val="00205C"/>
                </a:solidFill>
                <a:latin typeface="Calibri"/>
                <a:ea typeface="Calibri"/>
                <a:cs typeface="Calibri"/>
                <a:sym typeface="Calibri"/>
              </a:defRPr>
            </a:lvl2pPr>
            <a:lvl3pPr indent="0" lvl="2" marL="0" algn="r">
              <a:spcBef>
                <a:spcPts val="0"/>
              </a:spcBef>
              <a:buNone/>
              <a:defRPr sz="1200">
                <a:solidFill>
                  <a:srgbClr val="00205C"/>
                </a:solidFill>
                <a:latin typeface="Calibri"/>
                <a:ea typeface="Calibri"/>
                <a:cs typeface="Calibri"/>
                <a:sym typeface="Calibri"/>
              </a:defRPr>
            </a:lvl3pPr>
            <a:lvl4pPr indent="0" lvl="3" marL="0" algn="r">
              <a:spcBef>
                <a:spcPts val="0"/>
              </a:spcBef>
              <a:buNone/>
              <a:defRPr sz="1200">
                <a:solidFill>
                  <a:srgbClr val="00205C"/>
                </a:solidFill>
                <a:latin typeface="Calibri"/>
                <a:ea typeface="Calibri"/>
                <a:cs typeface="Calibri"/>
                <a:sym typeface="Calibri"/>
              </a:defRPr>
            </a:lvl4pPr>
            <a:lvl5pPr indent="0" lvl="4" marL="0" algn="r">
              <a:spcBef>
                <a:spcPts val="0"/>
              </a:spcBef>
              <a:buNone/>
              <a:defRPr sz="1200">
                <a:solidFill>
                  <a:srgbClr val="00205C"/>
                </a:solidFill>
                <a:latin typeface="Calibri"/>
                <a:ea typeface="Calibri"/>
                <a:cs typeface="Calibri"/>
                <a:sym typeface="Calibri"/>
              </a:defRPr>
            </a:lvl5pPr>
            <a:lvl6pPr indent="0" lvl="5" marL="0" algn="r">
              <a:spcBef>
                <a:spcPts val="0"/>
              </a:spcBef>
              <a:buNone/>
              <a:defRPr sz="1200">
                <a:solidFill>
                  <a:srgbClr val="00205C"/>
                </a:solidFill>
                <a:latin typeface="Calibri"/>
                <a:ea typeface="Calibri"/>
                <a:cs typeface="Calibri"/>
                <a:sym typeface="Calibri"/>
              </a:defRPr>
            </a:lvl6pPr>
            <a:lvl7pPr indent="0" lvl="6" marL="0" algn="r">
              <a:spcBef>
                <a:spcPts val="0"/>
              </a:spcBef>
              <a:buNone/>
              <a:defRPr sz="1200">
                <a:solidFill>
                  <a:srgbClr val="00205C"/>
                </a:solidFill>
                <a:latin typeface="Calibri"/>
                <a:ea typeface="Calibri"/>
                <a:cs typeface="Calibri"/>
                <a:sym typeface="Calibri"/>
              </a:defRPr>
            </a:lvl7pPr>
            <a:lvl8pPr indent="0" lvl="7" marL="0" algn="r">
              <a:spcBef>
                <a:spcPts val="0"/>
              </a:spcBef>
              <a:buNone/>
              <a:defRPr sz="1200">
                <a:solidFill>
                  <a:srgbClr val="00205C"/>
                </a:solidFill>
                <a:latin typeface="Calibri"/>
                <a:ea typeface="Calibri"/>
                <a:cs typeface="Calibri"/>
                <a:sym typeface="Calibri"/>
              </a:defRPr>
            </a:lvl8pPr>
            <a:lvl9pPr indent="0" lvl="8" marL="0" algn="r">
              <a:spcBef>
                <a:spcPts val="0"/>
              </a:spcBef>
              <a:buNone/>
              <a:defRPr sz="1200">
                <a:solidFill>
                  <a:srgbClr val="00205C"/>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52" name="Google Shape;52;p32"/>
          <p:cNvSpPr txBox="1"/>
          <p:nvPr>
            <p:ph idx="3" type="body"/>
          </p:nvPr>
        </p:nvSpPr>
        <p:spPr>
          <a:xfrm>
            <a:off x="457200" y="1828800"/>
            <a:ext cx="5486399" cy="55083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205C"/>
              </a:buClr>
              <a:buSzPts val="1800"/>
              <a:buNone/>
              <a:defRPr b="1" sz="1800">
                <a:solidFill>
                  <a:srgbClr val="00205C"/>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32"/>
          <p:cNvSpPr txBox="1"/>
          <p:nvPr>
            <p:ph idx="4" type="body"/>
          </p:nvPr>
        </p:nvSpPr>
        <p:spPr>
          <a:xfrm>
            <a:off x="6248404" y="1828800"/>
            <a:ext cx="5494112" cy="55083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205C"/>
              </a:buClr>
              <a:buSzPts val="1800"/>
              <a:buNone/>
              <a:defRPr b="1" sz="1800">
                <a:solidFill>
                  <a:srgbClr val="00205C"/>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cxnSp>
        <p:nvCxnSpPr>
          <p:cNvPr id="54" name="Google Shape;54;p32"/>
          <p:cNvCxnSpPr/>
          <p:nvPr/>
        </p:nvCxnSpPr>
        <p:spPr>
          <a:xfrm>
            <a:off x="457200" y="457200"/>
            <a:ext cx="11277600" cy="0"/>
          </a:xfrm>
          <a:prstGeom prst="straightConnector1">
            <a:avLst/>
          </a:prstGeom>
          <a:noFill/>
          <a:ln cap="flat" cmpd="sng" w="19050">
            <a:solidFill>
              <a:srgbClr val="00205C"/>
            </a:solidFill>
            <a:prstDash val="solid"/>
            <a:miter lim="800000"/>
            <a:headEnd len="sm" w="sm" type="none"/>
            <a:tailEnd len="sm" w="sm" type="none"/>
          </a:ln>
        </p:spPr>
      </p:cxnSp>
      <p:pic>
        <p:nvPicPr>
          <p:cNvPr id="55" name="Google Shape;55;p32"/>
          <p:cNvPicPr preferRelativeResize="0"/>
          <p:nvPr/>
        </p:nvPicPr>
        <p:blipFill rotWithShape="1">
          <a:blip r:embed="rId2">
            <a:alphaModFix/>
          </a:blip>
          <a:srcRect b="0" l="0" r="0" t="0"/>
          <a:stretch/>
        </p:blipFill>
        <p:spPr>
          <a:xfrm>
            <a:off x="457204" y="6000906"/>
            <a:ext cx="1828795" cy="55681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56" name="Shape 56"/>
        <p:cNvGrpSpPr/>
        <p:nvPr/>
      </p:nvGrpSpPr>
      <p:grpSpPr>
        <a:xfrm>
          <a:off x="0" y="0"/>
          <a:ext cx="0" cy="0"/>
          <a:chOff x="0" y="0"/>
          <a:chExt cx="0" cy="0"/>
        </a:xfrm>
      </p:grpSpPr>
      <p:sp>
        <p:nvSpPr>
          <p:cNvPr id="57" name="Google Shape;57;p33"/>
          <p:cNvSpPr txBox="1"/>
          <p:nvPr>
            <p:ph type="title"/>
          </p:nvPr>
        </p:nvSpPr>
        <p:spPr>
          <a:xfrm>
            <a:off x="0" y="0"/>
            <a:ext cx="12192000" cy="1033056"/>
          </a:xfrm>
          <a:prstGeom prst="rect">
            <a:avLst/>
          </a:prstGeom>
          <a:solidFill>
            <a:schemeClr val="accent1"/>
          </a:solid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accent1"/>
              </a:buClr>
              <a:buSzPts val="2800"/>
              <a:buChar char="•"/>
              <a:defRPr b="1">
                <a:solidFill>
                  <a:schemeClr val="accent1"/>
                </a:solidFill>
              </a:defRPr>
            </a:lvl1pPr>
            <a:lvl2pPr indent="-381000" lvl="1" marL="914400" algn="l">
              <a:lnSpc>
                <a:spcPct val="90000"/>
              </a:lnSpc>
              <a:spcBef>
                <a:spcPts val="500"/>
              </a:spcBef>
              <a:spcAft>
                <a:spcPts val="0"/>
              </a:spcAft>
              <a:buClr>
                <a:schemeClr val="accent1"/>
              </a:buClr>
              <a:buSzPts val="2400"/>
              <a:buChar char="•"/>
              <a:defRPr/>
            </a:lvl2pPr>
            <a:lvl3pPr indent="-355600" lvl="2" marL="1371600" algn="l">
              <a:lnSpc>
                <a:spcPct val="90000"/>
              </a:lnSpc>
              <a:spcBef>
                <a:spcPts val="500"/>
              </a:spcBef>
              <a:spcAft>
                <a:spcPts val="0"/>
              </a:spcAft>
              <a:buClr>
                <a:schemeClr val="accent3"/>
              </a:buClr>
              <a:buSzPts val="20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60" name="Google Shape;60;p33"/>
          <p:cNvPicPr preferRelativeResize="0"/>
          <p:nvPr/>
        </p:nvPicPr>
        <p:blipFill rotWithShape="1">
          <a:blip r:embed="rId2">
            <a:alphaModFix/>
          </a:blip>
          <a:srcRect b="0" l="0" r="0" t="86336"/>
          <a:stretch/>
        </p:blipFill>
        <p:spPr>
          <a:xfrm>
            <a:off x="0" y="6597038"/>
            <a:ext cx="12192000" cy="260962"/>
          </a:xfrm>
          <a:prstGeom prst="rect">
            <a:avLst/>
          </a:prstGeom>
          <a:noFill/>
          <a:ln>
            <a:noFill/>
          </a:ln>
        </p:spPr>
      </p:pic>
      <p:sp>
        <p:nvSpPr>
          <p:cNvPr id="61" name="Google Shape;61;p33"/>
          <p:cNvSpPr txBox="1"/>
          <p:nvPr>
            <p:ph idx="2" type="body"/>
          </p:nvPr>
        </p:nvSpPr>
        <p:spPr>
          <a:xfrm>
            <a:off x="838200" y="6356350"/>
            <a:ext cx="7772400" cy="3651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1200"/>
              <a:buNone/>
              <a:defRPr sz="1200">
                <a:solidFill>
                  <a:srgbClr val="888888"/>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Logo&#10;&#10;Description automatically generated" id="62" name="Google Shape;62;p33"/>
          <p:cNvPicPr preferRelativeResize="0"/>
          <p:nvPr/>
        </p:nvPicPr>
        <p:blipFill rotWithShape="1">
          <a:blip r:embed="rId3">
            <a:alphaModFix/>
          </a:blip>
          <a:srcRect b="0" l="0" r="0" t="0"/>
          <a:stretch/>
        </p:blipFill>
        <p:spPr>
          <a:xfrm>
            <a:off x="69475" y="6325066"/>
            <a:ext cx="638737" cy="3350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3" name="Shape 63"/>
        <p:cNvGrpSpPr/>
        <p:nvPr/>
      </p:nvGrpSpPr>
      <p:grpSpPr>
        <a:xfrm>
          <a:off x="0" y="0"/>
          <a:ext cx="0" cy="0"/>
          <a:chOff x="0" y="0"/>
          <a:chExt cx="0" cy="0"/>
        </a:xfrm>
      </p:grpSpPr>
      <p:sp>
        <p:nvSpPr>
          <p:cNvPr id="64" name="Google Shape;64;p3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3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6" name="Google Shape;66;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9" name="Shape 69"/>
        <p:cNvGrpSpPr/>
        <p:nvPr/>
      </p:nvGrpSpPr>
      <p:grpSpPr>
        <a:xfrm>
          <a:off x="0" y="0"/>
          <a:ext cx="0" cy="0"/>
          <a:chOff x="0" y="0"/>
          <a:chExt cx="0" cy="0"/>
        </a:xfrm>
      </p:grpSpPr>
      <p:sp>
        <p:nvSpPr>
          <p:cNvPr id="70" name="Google Shape;70;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3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3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0.png"/><Relationship Id="rId4" Type="http://schemas.openxmlformats.org/officeDocument/2006/relationships/hyperlink" Target="https://extranet.who.int/pqweb/vitro-diagnostics/prequalification-reports/whopr?field_whopr_category_tid=58" TargetMode="External"/><Relationship Id="rId5" Type="http://schemas.openxmlformats.org/officeDocument/2006/relationships/image" Target="../media/image34.jpg"/><Relationship Id="rId6" Type="http://schemas.openxmlformats.org/officeDocument/2006/relationships/image" Target="../media/image24.png"/><Relationship Id="rId7" Type="http://schemas.openxmlformats.org/officeDocument/2006/relationships/image" Target="../media/image23.jpg"/></Relationships>
</file>

<file path=ppt/slides/_rels/slide11.xml.rels><?xml version="1.0" encoding="UTF-8" standalone="yes"?><Relationships xmlns="http://schemas.openxmlformats.org/package/2006/relationships"><Relationship Id="rId10" Type="http://schemas.openxmlformats.org/officeDocument/2006/relationships/image" Target="../media/image26.jpg"/><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31.png"/><Relationship Id="rId9" Type="http://schemas.openxmlformats.org/officeDocument/2006/relationships/image" Target="../media/image29.png"/><Relationship Id="rId5" Type="http://schemas.openxmlformats.org/officeDocument/2006/relationships/image" Target="../media/image39.png"/><Relationship Id="rId6" Type="http://schemas.openxmlformats.org/officeDocument/2006/relationships/image" Target="../media/image28.png"/><Relationship Id="rId7" Type="http://schemas.openxmlformats.org/officeDocument/2006/relationships/image" Target="../media/image25.png"/><Relationship Id="rId8"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hyperlink" Target="https://www.who.int/tools/optimizing-hiv-testing-algorithms-toolki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2.png"/><Relationship Id="rId4" Type="http://schemas.openxmlformats.org/officeDocument/2006/relationships/image" Target="../media/image56.png"/><Relationship Id="rId5" Type="http://schemas.openxmlformats.org/officeDocument/2006/relationships/image" Target="../media/image3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hohts.web.app/" TargetMode="External"/><Relationship Id="rId4" Type="http://schemas.openxmlformats.org/officeDocument/2006/relationships/hyperlink" Target="https://www.who.int/news/item/12-11-2020-who-hts-info-app" TargetMode="External"/><Relationship Id="rId9" Type="http://schemas.openxmlformats.org/officeDocument/2006/relationships/image" Target="../media/image56.png"/><Relationship Id="rId5" Type="http://schemas.openxmlformats.org/officeDocument/2006/relationships/hyperlink" Target="mailto:johnsonc@who.int" TargetMode="External"/><Relationship Id="rId6" Type="http://schemas.openxmlformats.org/officeDocument/2006/relationships/hyperlink" Target="mailto:lastruccic@who.int" TargetMode="External"/><Relationship Id="rId7" Type="http://schemas.openxmlformats.org/officeDocument/2006/relationships/hyperlink" Target="https://whohts.web.app/" TargetMode="External"/><Relationship Id="rId8" Type="http://schemas.openxmlformats.org/officeDocument/2006/relationships/hyperlink" Target="https://www.who.int/publications/i/item/WHO-CDS-HIV-19.3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8.png"/><Relationship Id="rId4" Type="http://schemas.openxmlformats.org/officeDocument/2006/relationships/hyperlink" Target="https://academic.oup.com/cid/article/77/4/615/7157537" TargetMode="External"/><Relationship Id="rId5"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9.png"/><Relationship Id="rId6"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43.png"/><Relationship Id="rId4" Type="http://schemas.openxmlformats.org/officeDocument/2006/relationships/image" Target="../media/image41.png"/><Relationship Id="rId5" Type="http://schemas.openxmlformats.org/officeDocument/2006/relationships/image" Target="../media/image48.png"/><Relationship Id="rId6" Type="http://schemas.openxmlformats.org/officeDocument/2006/relationships/hyperlink" Target="https://apps.who.int/iris/rest/bitstreams/1486096/retriev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6.png"/><Relationship Id="rId4" Type="http://schemas.openxmlformats.org/officeDocument/2006/relationships/image" Target="../media/image56.png"/><Relationship Id="rId5" Type="http://schemas.openxmlformats.org/officeDocument/2006/relationships/image" Target="../media/image5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9.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51.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6.png"/><Relationship Id="rId4" Type="http://schemas.openxmlformats.org/officeDocument/2006/relationships/image" Target="../media/image50.png"/><Relationship Id="rId5" Type="http://schemas.openxmlformats.org/officeDocument/2006/relationships/image" Target="../media/image5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6.png"/><Relationship Id="rId4" Type="http://schemas.openxmlformats.org/officeDocument/2006/relationships/image" Target="../media/image56.png"/><Relationship Id="rId5"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12.png"/><Relationship Id="rId6"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0.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32.png"/><Relationship Id="rId5"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1"/>
          <p:cNvPicPr preferRelativeResize="0"/>
          <p:nvPr>
            <p:ph idx="2" type="pic"/>
          </p:nvPr>
        </p:nvPicPr>
        <p:blipFill rotWithShape="1">
          <a:blip r:embed="rId3">
            <a:alphaModFix/>
          </a:blip>
          <a:srcRect b="13824" l="0" r="0" t="13824"/>
          <a:stretch/>
        </p:blipFill>
        <p:spPr>
          <a:xfrm>
            <a:off x="-2" y="0"/>
            <a:ext cx="12192000" cy="6858000"/>
          </a:xfrm>
          <a:prstGeom prst="rect">
            <a:avLst/>
          </a:prstGeom>
          <a:solidFill>
            <a:schemeClr val="lt1"/>
          </a:solidFill>
          <a:ln>
            <a:noFill/>
          </a:ln>
        </p:spPr>
      </p:pic>
      <p:sp>
        <p:nvSpPr>
          <p:cNvPr id="122" name="Google Shape;122;p1"/>
          <p:cNvSpPr txBox="1"/>
          <p:nvPr>
            <p:ph idx="1" type="subTitle"/>
          </p:nvPr>
        </p:nvSpPr>
        <p:spPr>
          <a:xfrm>
            <a:off x="-2" y="4424571"/>
            <a:ext cx="12670969" cy="1461596"/>
          </a:xfrm>
          <a:prstGeom prst="rect">
            <a:avLst/>
          </a:prstGeom>
          <a:solidFill>
            <a:schemeClr val="dk2"/>
          </a:solidFill>
          <a:ln>
            <a:noFill/>
          </a:ln>
        </p:spPr>
        <p:txBody>
          <a:bodyPr anchorCtr="0" anchor="b" bIns="828000" lIns="468000" spcFirstLastPara="1" rIns="360000" wrap="square" tIns="360000">
            <a:noAutofit/>
          </a:bodyPr>
          <a:lstStyle/>
          <a:p>
            <a:pPr indent="0" lvl="0" marL="0" rtl="0" algn="l">
              <a:lnSpc>
                <a:spcPct val="90000"/>
              </a:lnSpc>
              <a:spcBef>
                <a:spcPts val="0"/>
              </a:spcBef>
              <a:spcAft>
                <a:spcPts val="0"/>
              </a:spcAft>
              <a:buClr>
                <a:schemeClr val="lt1"/>
              </a:buClr>
              <a:buSzPts val="2400"/>
              <a:buNone/>
            </a:pPr>
            <a:r>
              <a:rPr i="1" lang="en-US">
                <a:latin typeface="Calibri"/>
                <a:ea typeface="Calibri"/>
                <a:cs typeface="Calibri"/>
                <a:sym typeface="Calibri"/>
              </a:rPr>
              <a:t>WHO HIV testing strategies and algorithms and Quality management systems in diagnostics and testing </a:t>
            </a:r>
            <a:endParaRPr/>
          </a:p>
        </p:txBody>
      </p:sp>
      <p:sp>
        <p:nvSpPr>
          <p:cNvPr id="123" name="Google Shape;123;p1"/>
          <p:cNvSpPr txBox="1"/>
          <p:nvPr>
            <p:ph idx="3" type="body"/>
          </p:nvPr>
        </p:nvSpPr>
        <p:spPr>
          <a:xfrm>
            <a:off x="480000" y="6507006"/>
            <a:ext cx="5971600" cy="247650"/>
          </a:xfrm>
          <a:prstGeom prst="rect">
            <a:avLst/>
          </a:prstGeom>
          <a:noFill/>
          <a:ln>
            <a:noFill/>
          </a:ln>
        </p:spPr>
        <p:txBody>
          <a:bodyPr anchorCtr="0" anchor="ctr" bIns="45700" lIns="0" spcFirstLastPara="1" rIns="91425" wrap="square" tIns="45700">
            <a:noAutofit/>
          </a:bodyPr>
          <a:lstStyle/>
          <a:p>
            <a:pPr indent="-165100" lvl="0" marL="228600" rtl="0" algn="l">
              <a:lnSpc>
                <a:spcPct val="90000"/>
              </a:lnSpc>
              <a:spcBef>
                <a:spcPts val="0"/>
              </a:spcBef>
              <a:spcAft>
                <a:spcPts val="0"/>
              </a:spcAft>
              <a:buClr>
                <a:schemeClr val="dk1"/>
              </a:buClr>
              <a:buSzPts val="1000"/>
              <a:buNone/>
            </a:pPr>
            <a:r>
              <a:t/>
            </a:r>
            <a:endParaRPr>
              <a:solidFill>
                <a:schemeClr val="lt1"/>
              </a:solidFill>
            </a:endParaRPr>
          </a:p>
        </p:txBody>
      </p:sp>
      <p:sp>
        <p:nvSpPr>
          <p:cNvPr id="124" name="Google Shape;124;p1"/>
          <p:cNvSpPr txBox="1"/>
          <p:nvPr>
            <p:ph idx="4" type="body"/>
          </p:nvPr>
        </p:nvSpPr>
        <p:spPr>
          <a:xfrm>
            <a:off x="9495913" y="6476048"/>
            <a:ext cx="2195259" cy="247650"/>
          </a:xfrm>
          <a:prstGeom prst="rect">
            <a:avLst/>
          </a:prstGeom>
          <a:noFill/>
          <a:ln>
            <a:noFill/>
          </a:ln>
        </p:spPr>
        <p:txBody>
          <a:bodyPr anchorCtr="0" anchor="ctr" bIns="45700" lIns="91425" spcFirstLastPara="1" rIns="0" wrap="square" tIns="45700">
            <a:noAutofit/>
          </a:bodyPr>
          <a:lstStyle/>
          <a:p>
            <a:pPr indent="-127000" lvl="0" marL="228600" rtl="0" algn="ctr">
              <a:lnSpc>
                <a:spcPct val="90000"/>
              </a:lnSpc>
              <a:spcBef>
                <a:spcPts val="0"/>
              </a:spcBef>
              <a:spcAft>
                <a:spcPts val="0"/>
              </a:spcAft>
              <a:buClr>
                <a:schemeClr val="dk2"/>
              </a:buClr>
              <a:buSzPts val="1600"/>
              <a:buNone/>
            </a:pPr>
            <a:r>
              <a:t/>
            </a:r>
            <a:endParaRPr/>
          </a:p>
        </p:txBody>
      </p:sp>
      <p:sp>
        <p:nvSpPr>
          <p:cNvPr id="125" name="Google Shape;125;p1"/>
          <p:cNvSpPr txBox="1"/>
          <p:nvPr>
            <p:ph idx="5" type="body"/>
          </p:nvPr>
        </p:nvSpPr>
        <p:spPr>
          <a:xfrm>
            <a:off x="215153" y="5155369"/>
            <a:ext cx="11879141" cy="599972"/>
          </a:xfrm>
          <a:prstGeom prst="rect">
            <a:avLst/>
          </a:prstGeom>
          <a:noFill/>
          <a:ln>
            <a:noFill/>
          </a:ln>
        </p:spPr>
        <p:txBody>
          <a:bodyPr anchorCtr="0" anchor="t" bIns="45700" lIns="0" spcFirstLastPara="1" rIns="90000" wrap="square" tIns="45700">
            <a:noAutofit/>
          </a:bodyPr>
          <a:lstStyle/>
          <a:p>
            <a:pPr indent="0" lvl="0" marL="0" rtl="0" algn="l">
              <a:lnSpc>
                <a:spcPct val="90000"/>
              </a:lnSpc>
              <a:spcBef>
                <a:spcPts val="0"/>
              </a:spcBef>
              <a:spcAft>
                <a:spcPts val="0"/>
              </a:spcAft>
              <a:buClr>
                <a:schemeClr val="lt1"/>
              </a:buClr>
              <a:buSzPts val="1600"/>
              <a:buNone/>
            </a:pPr>
            <a:r>
              <a:rPr i="1" lang="en-US">
                <a:latin typeface="Calibri"/>
                <a:ea typeface="Calibri"/>
                <a:cs typeface="Calibri"/>
                <a:sym typeface="Calibri"/>
              </a:rPr>
              <a:t>Alaleh Abadpour; WHO </a:t>
            </a:r>
            <a:r>
              <a:rPr lang="en-US">
                <a:latin typeface="Calibri"/>
                <a:ea typeface="Calibri"/>
                <a:cs typeface="Calibri"/>
                <a:sym typeface="Calibri"/>
              </a:rPr>
              <a:t>HIV Testing Services (HTS), Global HIV, Hepatitis, STI Programmes (HSS), Testing, Prevention and Populations (TPP) Unit</a:t>
            </a:r>
            <a:endParaRPr/>
          </a:p>
          <a:p>
            <a:pPr indent="-127000" lvl="0" marL="228600" rtl="0" algn="l">
              <a:lnSpc>
                <a:spcPct val="100000"/>
              </a:lnSpc>
              <a:spcBef>
                <a:spcPts val="1000"/>
              </a:spcBef>
              <a:spcAft>
                <a:spcPts val="0"/>
              </a:spcAft>
              <a:buClr>
                <a:schemeClr val="lt1"/>
              </a:buClr>
              <a:buSzPts val="1600"/>
              <a:buNone/>
            </a:pPr>
            <a:r>
              <a:t/>
            </a:r>
            <a:endParaRPr i="1"/>
          </a:p>
        </p:txBody>
      </p:sp>
      <p:pic>
        <p:nvPicPr>
          <p:cNvPr id="126" name="Google Shape;126;p1"/>
          <p:cNvPicPr preferRelativeResize="0"/>
          <p:nvPr>
            <p:ph idx="6" type="pic"/>
          </p:nvPr>
        </p:nvPicPr>
        <p:blipFill/>
        <p:spPr>
          <a:xfrm>
            <a:off x="8921423" y="52050"/>
            <a:ext cx="3172871" cy="1112400"/>
          </a:xfrm>
          <a:prstGeom prst="rect">
            <a:avLst/>
          </a:prstGeom>
          <a:blipFill rotWithShape="1">
            <a:blip r:embed="rId4">
              <a:alphaModFix/>
            </a:blip>
            <a:stretch>
              <a:fillRect b="0" l="0" r="0" t="0"/>
            </a:stretch>
          </a:blip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2" name="Google Shape;272;p10"/>
          <p:cNvSpPr txBox="1"/>
          <p:nvPr/>
        </p:nvSpPr>
        <p:spPr>
          <a:xfrm>
            <a:off x="-1" y="-21304"/>
            <a:ext cx="12192001" cy="935706"/>
          </a:xfrm>
          <a:prstGeom prst="rect">
            <a:avLst/>
          </a:prstGeom>
          <a:solidFill>
            <a:srgbClr val="0070C0"/>
          </a:solidFill>
          <a:ln cap="flat" cmpd="sng" w="9525">
            <a:solidFill>
              <a:srgbClr val="D8E2F3"/>
            </a:solidFill>
            <a:prstDash val="solid"/>
            <a:round/>
            <a:headEnd len="sm" w="sm" type="none"/>
            <a:tailEnd len="sm" w="sm" type="none"/>
          </a:ln>
        </p:spPr>
        <p:txBody>
          <a:bodyPr anchorCtr="0" anchor="ctr" bIns="45700" lIns="91425" spcFirstLastPara="1" rIns="91425" wrap="square" tIns="45700">
            <a:normAutofit fontScale="97500"/>
          </a:bodyPr>
          <a:lstStyle/>
          <a:p>
            <a:pPr indent="0" lvl="0" marL="0" marR="0" rtl="0" algn="ctr">
              <a:lnSpc>
                <a:spcPct val="90000"/>
              </a:lnSpc>
              <a:spcBef>
                <a:spcPts val="0"/>
              </a:spcBef>
              <a:spcAft>
                <a:spcPts val="0"/>
              </a:spcAft>
              <a:buClr>
                <a:schemeClr val="lt1"/>
              </a:buClr>
              <a:buSzPct val="100000"/>
              <a:buFont typeface="Calibri"/>
              <a:buNone/>
            </a:pPr>
            <a:r>
              <a:rPr b="1" lang="en-US" sz="2800">
                <a:solidFill>
                  <a:schemeClr val="lt1"/>
                </a:solidFill>
                <a:latin typeface="Calibri"/>
                <a:ea typeface="Calibri"/>
                <a:cs typeface="Calibri"/>
                <a:sym typeface="Calibri"/>
              </a:rPr>
              <a:t> </a:t>
            </a:r>
            <a:endParaRPr b="1" sz="2800">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r>
              <a:t/>
            </a:r>
            <a:endParaRPr sz="3200">
              <a:solidFill>
                <a:schemeClr val="lt1"/>
              </a:solidFill>
              <a:latin typeface="Calibri"/>
              <a:ea typeface="Calibri"/>
              <a:cs typeface="Calibri"/>
              <a:sym typeface="Calibri"/>
            </a:endParaRPr>
          </a:p>
        </p:txBody>
      </p:sp>
      <p:pic>
        <p:nvPicPr>
          <p:cNvPr id="273" name="Google Shape;273;p10"/>
          <p:cNvPicPr preferRelativeResize="0"/>
          <p:nvPr/>
        </p:nvPicPr>
        <p:blipFill rotWithShape="1">
          <a:blip r:embed="rId3">
            <a:alphaModFix/>
          </a:blip>
          <a:srcRect b="0" l="0" r="0" t="0"/>
          <a:stretch/>
        </p:blipFill>
        <p:spPr>
          <a:xfrm>
            <a:off x="175820" y="3033398"/>
            <a:ext cx="3420707" cy="1809356"/>
          </a:xfrm>
          <a:prstGeom prst="rect">
            <a:avLst/>
          </a:prstGeom>
          <a:noFill/>
          <a:ln>
            <a:noFill/>
          </a:ln>
        </p:spPr>
      </p:pic>
      <p:sp>
        <p:nvSpPr>
          <p:cNvPr id="274" name="Google Shape;274;p10"/>
          <p:cNvSpPr txBox="1"/>
          <p:nvPr/>
        </p:nvSpPr>
        <p:spPr>
          <a:xfrm>
            <a:off x="175820" y="5076478"/>
            <a:ext cx="4697162"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Calibri"/>
              <a:buNone/>
            </a:pPr>
            <a:r>
              <a:rPr b="1" lang="en-US" sz="1400">
                <a:solidFill>
                  <a:schemeClr val="dk1"/>
                </a:solidFill>
                <a:latin typeface="Calibri"/>
                <a:ea typeface="Calibri"/>
                <a:cs typeface="Calibri"/>
                <a:sym typeface="Calibri"/>
              </a:rPr>
              <a:t>34 different WHO PQed products available for procurement: </a:t>
            </a:r>
            <a:endParaRPr/>
          </a:p>
          <a:p>
            <a:pPr indent="0" lvl="0" marL="0" marR="0" rtl="0" algn="l">
              <a:spcBef>
                <a:spcPts val="0"/>
              </a:spcBef>
              <a:spcAft>
                <a:spcPts val="0"/>
              </a:spcAft>
              <a:buNone/>
            </a:pPr>
            <a:r>
              <a:rPr b="1" lang="en-US" sz="1400">
                <a:solidFill>
                  <a:schemeClr val="dk1"/>
                </a:solidFill>
                <a:latin typeface="Calibri"/>
                <a:ea typeface="Calibri"/>
                <a:cs typeface="Calibri"/>
                <a:sym typeface="Calibri"/>
              </a:rPr>
              <a:t>21 HIV RDTs: </a:t>
            </a:r>
            <a:r>
              <a:rPr lang="en-US" sz="1400">
                <a:solidFill>
                  <a:schemeClr val="dk1"/>
                </a:solidFill>
                <a:latin typeface="Calibri"/>
                <a:ea typeface="Calibri"/>
                <a:cs typeface="Calibri"/>
                <a:sym typeface="Calibri"/>
              </a:rPr>
              <a:t>at least 99% sensitivity and 98% specificity </a:t>
            </a:r>
            <a:endParaRPr/>
          </a:p>
          <a:p>
            <a:pPr indent="0" lvl="0" marL="0" marR="0" rtl="0" algn="l">
              <a:lnSpc>
                <a:spcPct val="100000"/>
              </a:lnSpc>
              <a:spcBef>
                <a:spcPts val="0"/>
              </a:spcBef>
              <a:spcAft>
                <a:spcPts val="0"/>
              </a:spcAft>
              <a:buNone/>
            </a:pPr>
            <a:r>
              <a:rPr b="1" lang="en-US" sz="1400">
                <a:solidFill>
                  <a:schemeClr val="dk1"/>
                </a:solidFill>
                <a:latin typeface="Calibri"/>
                <a:ea typeface="Calibri"/>
                <a:cs typeface="Calibri"/>
                <a:sym typeface="Calibri"/>
              </a:rPr>
              <a:t>4 EIAs</a:t>
            </a:r>
            <a:endParaRPr/>
          </a:p>
          <a:p>
            <a:pPr indent="0" lvl="0" marL="0" marR="0" rtl="0" algn="l">
              <a:spcBef>
                <a:spcPts val="0"/>
              </a:spcBef>
              <a:spcAft>
                <a:spcPts val="0"/>
              </a:spcAft>
              <a:buNone/>
            </a:pPr>
            <a:r>
              <a:rPr b="1" lang="en-US" sz="1400">
                <a:solidFill>
                  <a:schemeClr val="dk1"/>
                </a:solidFill>
                <a:latin typeface="Calibri"/>
                <a:ea typeface="Calibri"/>
                <a:cs typeface="Calibri"/>
                <a:sym typeface="Calibri"/>
              </a:rPr>
              <a:t>Dual HIV/Syphilis RDTs</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400">
                <a:solidFill>
                  <a:schemeClr val="dk1"/>
                </a:solidFill>
                <a:latin typeface="Calibri"/>
                <a:ea typeface="Calibri"/>
                <a:cs typeface="Calibri"/>
                <a:sym typeface="Calibri"/>
              </a:rPr>
              <a:t>6 HIV-ST: </a:t>
            </a:r>
            <a:r>
              <a:rPr lang="en-US" sz="1400">
                <a:solidFill>
                  <a:schemeClr val="dk1"/>
                </a:solidFill>
                <a:latin typeface="Calibri"/>
                <a:ea typeface="Calibri"/>
                <a:cs typeface="Calibri"/>
                <a:sym typeface="Calibri"/>
              </a:rPr>
              <a:t>1 Oral fluid and 5 blood-based </a:t>
            </a:r>
            <a:endParaRPr/>
          </a:p>
        </p:txBody>
      </p:sp>
      <p:sp>
        <p:nvSpPr>
          <p:cNvPr id="275" name="Google Shape;275;p10"/>
          <p:cNvSpPr txBox="1"/>
          <p:nvPr/>
        </p:nvSpPr>
        <p:spPr>
          <a:xfrm>
            <a:off x="253092" y="6590670"/>
            <a:ext cx="8450037"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100">
                <a:solidFill>
                  <a:schemeClr val="dk1"/>
                </a:solidFill>
                <a:latin typeface="Calibri"/>
                <a:ea typeface="Calibri"/>
                <a:cs typeface="Calibri"/>
                <a:sym typeface="Calibri"/>
              </a:rPr>
              <a:t>Source: </a:t>
            </a:r>
            <a:r>
              <a:rPr i="1" lang="en-US" sz="1100" u="sng">
                <a:solidFill>
                  <a:schemeClr val="dk1"/>
                </a:solidFill>
                <a:latin typeface="Calibri"/>
                <a:ea typeface="Calibri"/>
                <a:cs typeface="Calibri"/>
                <a:sym typeface="Calibri"/>
                <a:hlinkClick r:id="rId4">
                  <a:extLst>
                    <a:ext uri="{A12FA001-AC4F-418D-AE19-62706E023703}">
                      <ahyp:hlinkClr val="tx"/>
                    </a:ext>
                  </a:extLst>
                </a:hlinkClick>
              </a:rPr>
              <a:t>https://extranet.who.int/pqweb/vitro-diagnostics/prequalification-reports/whopr?field_whopr_category_tid=58</a:t>
            </a:r>
            <a:r>
              <a:rPr i="1" lang="en-US" sz="1100">
                <a:solidFill>
                  <a:schemeClr val="dk1"/>
                </a:solidFill>
                <a:latin typeface="Calibri"/>
                <a:ea typeface="Calibri"/>
                <a:cs typeface="Calibri"/>
                <a:sym typeface="Calibri"/>
              </a:rPr>
              <a:t>  </a:t>
            </a:r>
            <a:endParaRPr/>
          </a:p>
        </p:txBody>
      </p:sp>
      <p:pic>
        <p:nvPicPr>
          <p:cNvPr descr="C:\Users\epadmin\Desktop\Malawi August 2012\Pictures site visits\P8080013.JPG" id="276" name="Google Shape;276;p10"/>
          <p:cNvPicPr preferRelativeResize="0"/>
          <p:nvPr/>
        </p:nvPicPr>
        <p:blipFill rotWithShape="1">
          <a:blip r:embed="rId5">
            <a:alphaModFix/>
          </a:blip>
          <a:srcRect b="0" l="0" r="0" t="0"/>
          <a:stretch/>
        </p:blipFill>
        <p:spPr>
          <a:xfrm>
            <a:off x="10302815" y="1891283"/>
            <a:ext cx="1634443" cy="1233514"/>
          </a:xfrm>
          <a:prstGeom prst="rect">
            <a:avLst/>
          </a:prstGeom>
          <a:noFill/>
          <a:ln>
            <a:noFill/>
          </a:ln>
        </p:spPr>
      </p:pic>
      <p:sp>
        <p:nvSpPr>
          <p:cNvPr id="277" name="Google Shape;277;p10"/>
          <p:cNvSpPr txBox="1"/>
          <p:nvPr/>
        </p:nvSpPr>
        <p:spPr>
          <a:xfrm>
            <a:off x="6299247" y="1874189"/>
            <a:ext cx="3551248"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Re-test a patient before ART  </a:t>
            </a:r>
            <a:endParaRPr/>
          </a:p>
          <a:p>
            <a:pPr indent="0" lvl="0" marL="0" marR="0" rtl="0" algn="l">
              <a:spcBef>
                <a:spcPts val="0"/>
              </a:spcBef>
              <a:spcAft>
                <a:spcPts val="0"/>
              </a:spcAft>
              <a:buClr>
                <a:schemeClr val="dk1"/>
              </a:buClr>
              <a:buSzPts val="1200"/>
              <a:buFont typeface="Calibri"/>
              <a:buNone/>
            </a:pPr>
            <a:r>
              <a:rPr b="1" lang="en-US" sz="1200">
                <a:solidFill>
                  <a:schemeClr val="dk1"/>
                </a:solidFill>
                <a:latin typeface="Calibri"/>
                <a:ea typeface="Calibri"/>
                <a:cs typeface="Calibri"/>
                <a:sym typeface="Calibri"/>
              </a:rPr>
              <a:t>using </a:t>
            </a:r>
            <a:r>
              <a:rPr b="1" lang="en-US" sz="1200" u="sng">
                <a:solidFill>
                  <a:schemeClr val="dk1"/>
                </a:solidFill>
                <a:latin typeface="Calibri"/>
                <a:ea typeface="Calibri"/>
                <a:cs typeface="Calibri"/>
                <a:sym typeface="Calibri"/>
              </a:rPr>
              <a:t>the same algorithm </a:t>
            </a:r>
            <a:r>
              <a:rPr b="1" lang="en-US" sz="1200">
                <a:solidFill>
                  <a:schemeClr val="dk1"/>
                </a:solidFill>
                <a:latin typeface="Calibri"/>
                <a:ea typeface="Calibri"/>
                <a:cs typeface="Calibri"/>
                <a:sym typeface="Calibri"/>
              </a:rPr>
              <a:t>(verified PPV )</a:t>
            </a:r>
            <a:endParaRPr/>
          </a:p>
          <a:p>
            <a:pPr indent="0" lvl="0" marL="0" marR="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Avoid: stigma, violence, trauma, and lack of trust in testing services</a:t>
            </a:r>
            <a:endParaRPr b="1" sz="1200">
              <a:solidFill>
                <a:schemeClr val="dk1"/>
              </a:solidFill>
              <a:latin typeface="Calibri"/>
              <a:ea typeface="Calibri"/>
              <a:cs typeface="Calibri"/>
              <a:sym typeface="Calibri"/>
            </a:endParaRPr>
          </a:p>
        </p:txBody>
      </p:sp>
      <p:sp>
        <p:nvSpPr>
          <p:cNvPr id="278" name="Google Shape;278;p10"/>
          <p:cNvSpPr txBox="1"/>
          <p:nvPr/>
        </p:nvSpPr>
        <p:spPr>
          <a:xfrm>
            <a:off x="5372006" y="5457928"/>
            <a:ext cx="619341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 The cost of ART for one HIV-negative person &gt;&gt;&gt; cost of redoing the algorithm</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It takes 9,6 months to recoup the investment in retesting in a country where prevalence =10%.</a:t>
            </a:r>
            <a:endParaRPr/>
          </a:p>
        </p:txBody>
      </p:sp>
      <p:sp>
        <p:nvSpPr>
          <p:cNvPr id="279" name="Google Shape;279;p10"/>
          <p:cNvSpPr txBox="1"/>
          <p:nvPr/>
        </p:nvSpPr>
        <p:spPr>
          <a:xfrm>
            <a:off x="254742" y="2682640"/>
            <a:ext cx="277039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High-quality RDTs and EIAs</a:t>
            </a:r>
            <a:endParaRPr sz="1600">
              <a:solidFill>
                <a:schemeClr val="dk1"/>
              </a:solidFill>
              <a:latin typeface="Calibri"/>
              <a:ea typeface="Calibri"/>
              <a:cs typeface="Calibri"/>
              <a:sym typeface="Calibri"/>
            </a:endParaRPr>
          </a:p>
        </p:txBody>
      </p:sp>
      <p:sp>
        <p:nvSpPr>
          <p:cNvPr id="280" name="Google Shape;280;p10"/>
          <p:cNvSpPr txBox="1"/>
          <p:nvPr/>
        </p:nvSpPr>
        <p:spPr>
          <a:xfrm>
            <a:off x="1698171" y="267330"/>
            <a:ext cx="862336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3600"/>
              <a:buFont typeface="Calibri"/>
              <a:buNone/>
            </a:pPr>
            <a:r>
              <a:rPr b="1" lang="en-US" sz="3600">
                <a:solidFill>
                  <a:schemeClr val="lt1"/>
                </a:solidFill>
                <a:latin typeface="Calibri"/>
                <a:ea typeface="Calibri"/>
                <a:cs typeface="Calibri"/>
                <a:sym typeface="Calibri"/>
              </a:rPr>
              <a:t>WHO’s effort to reinforce Quality Assurance (QA)</a:t>
            </a:r>
            <a:endParaRPr/>
          </a:p>
        </p:txBody>
      </p:sp>
      <p:sp>
        <p:nvSpPr>
          <p:cNvPr id="281" name="Google Shape;281;p10"/>
          <p:cNvSpPr txBox="1"/>
          <p:nvPr/>
        </p:nvSpPr>
        <p:spPr>
          <a:xfrm>
            <a:off x="1504600" y="1069759"/>
            <a:ext cx="881693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a:solidFill>
                  <a:schemeClr val="dk1"/>
                </a:solidFill>
                <a:latin typeface="Calibri"/>
                <a:ea typeface="Calibri"/>
                <a:cs typeface="Calibri"/>
                <a:sym typeface="Calibri"/>
              </a:rPr>
              <a:t>QA within QMS is vital for all HIV testing services across different settings and reflects an ethical obligation</a:t>
            </a:r>
            <a:endParaRPr b="1" sz="1800">
              <a:solidFill>
                <a:schemeClr val="dk1"/>
              </a:solidFill>
              <a:latin typeface="Calibri"/>
              <a:ea typeface="Calibri"/>
              <a:cs typeface="Calibri"/>
              <a:sym typeface="Calibri"/>
            </a:endParaRPr>
          </a:p>
        </p:txBody>
      </p:sp>
      <p:pic>
        <p:nvPicPr>
          <p:cNvPr id="282" name="Google Shape;282;p10"/>
          <p:cNvPicPr preferRelativeResize="0"/>
          <p:nvPr/>
        </p:nvPicPr>
        <p:blipFill rotWithShape="1">
          <a:blip r:embed="rId6">
            <a:alphaModFix/>
          </a:blip>
          <a:srcRect b="0" l="0" r="0" t="0"/>
          <a:stretch/>
        </p:blipFill>
        <p:spPr>
          <a:xfrm>
            <a:off x="3170479" y="1640781"/>
            <a:ext cx="1357034" cy="1083865"/>
          </a:xfrm>
          <a:prstGeom prst="rect">
            <a:avLst/>
          </a:prstGeom>
          <a:noFill/>
          <a:ln>
            <a:noFill/>
          </a:ln>
        </p:spPr>
      </p:pic>
      <p:sp>
        <p:nvSpPr>
          <p:cNvPr id="283" name="Google Shape;283;p10"/>
          <p:cNvSpPr txBox="1"/>
          <p:nvPr/>
        </p:nvSpPr>
        <p:spPr>
          <a:xfrm>
            <a:off x="5299369" y="3733204"/>
            <a:ext cx="6102220" cy="126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 </a:t>
            </a:r>
            <a:r>
              <a:rPr lang="en-US" sz="1400">
                <a:solidFill>
                  <a:schemeClr val="dk1"/>
                </a:solidFill>
                <a:latin typeface="Calibri"/>
                <a:ea typeface="Calibri"/>
                <a:cs typeface="Calibri"/>
                <a:sym typeface="Calibri"/>
              </a:rPr>
              <a:t>Diagnostic errors:</a:t>
            </a:r>
            <a:endParaRPr sz="1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Human errors</a:t>
            </a:r>
            <a:endParaRPr/>
          </a:p>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quality with a batch</a:t>
            </a:r>
            <a:endParaRPr/>
          </a:p>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 change in national algorithm</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10"/>
          <p:cNvSpPr txBox="1"/>
          <p:nvPr/>
        </p:nvSpPr>
        <p:spPr>
          <a:xfrm>
            <a:off x="5909053" y="2966750"/>
            <a:ext cx="429222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Ideally in a different site or a different tester</a:t>
            </a:r>
            <a:endParaRPr sz="1400">
              <a:solidFill>
                <a:schemeClr val="dk1"/>
              </a:solidFill>
              <a:latin typeface="Calibri"/>
              <a:ea typeface="Calibri"/>
              <a:cs typeface="Calibri"/>
              <a:sym typeface="Calibri"/>
            </a:endParaRPr>
          </a:p>
        </p:txBody>
      </p:sp>
      <p:sp>
        <p:nvSpPr>
          <p:cNvPr id="285" name="Google Shape;285;p10"/>
          <p:cNvSpPr txBox="1"/>
          <p:nvPr/>
        </p:nvSpPr>
        <p:spPr>
          <a:xfrm>
            <a:off x="5928583" y="3247822"/>
            <a:ext cx="392191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Does not replace the need for 3 test strategy </a:t>
            </a:r>
            <a:endParaRPr sz="1400">
              <a:solidFill>
                <a:schemeClr val="dk1"/>
              </a:solidFill>
              <a:latin typeface="Calibri"/>
              <a:ea typeface="Calibri"/>
              <a:cs typeface="Calibri"/>
              <a:sym typeface="Calibri"/>
            </a:endParaRPr>
          </a:p>
        </p:txBody>
      </p:sp>
      <p:pic>
        <p:nvPicPr>
          <p:cNvPr descr="robust QMS during and after Covid-19" id="286" name="Google Shape;286;p10"/>
          <p:cNvPicPr preferRelativeResize="0"/>
          <p:nvPr/>
        </p:nvPicPr>
        <p:blipFill rotWithShape="1">
          <a:blip r:embed="rId7">
            <a:alphaModFix/>
          </a:blip>
          <a:srcRect b="0" l="0" r="0" t="0"/>
          <a:stretch/>
        </p:blipFill>
        <p:spPr>
          <a:xfrm>
            <a:off x="9982200" y="3938076"/>
            <a:ext cx="1583224" cy="15832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1"/>
          <p:cNvSpPr txBox="1"/>
          <p:nvPr/>
        </p:nvSpPr>
        <p:spPr>
          <a:xfrm>
            <a:off x="836679" y="-160347"/>
            <a:ext cx="9996421" cy="149542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600"/>
              </a:spcAft>
              <a:buClr>
                <a:schemeClr val="lt1"/>
              </a:buClr>
              <a:buSzPts val="4400"/>
              <a:buFont typeface="Calibri"/>
              <a:buNone/>
            </a:pPr>
            <a:r>
              <a:t/>
            </a:r>
            <a:endParaRPr b="0" i="0" sz="4000" u="none" cap="none" strike="noStrike">
              <a:solidFill>
                <a:schemeClr val="dk1"/>
              </a:solidFill>
              <a:latin typeface="Calibri"/>
              <a:ea typeface="Calibri"/>
              <a:cs typeface="Calibri"/>
              <a:sym typeface="Calibri"/>
            </a:endParaRPr>
          </a:p>
        </p:txBody>
      </p:sp>
      <p:pic>
        <p:nvPicPr>
          <p:cNvPr id="292" name="Google Shape;292;p11"/>
          <p:cNvPicPr preferRelativeResize="0"/>
          <p:nvPr/>
        </p:nvPicPr>
        <p:blipFill rotWithShape="1">
          <a:blip r:embed="rId3">
            <a:alphaModFix/>
          </a:blip>
          <a:srcRect b="0" l="0" r="0" t="0"/>
          <a:stretch/>
        </p:blipFill>
        <p:spPr>
          <a:xfrm>
            <a:off x="10430245" y="6337265"/>
            <a:ext cx="1518036" cy="481626"/>
          </a:xfrm>
          <a:prstGeom prst="rect">
            <a:avLst/>
          </a:prstGeom>
          <a:noFill/>
          <a:ln>
            <a:noFill/>
          </a:ln>
        </p:spPr>
      </p:pic>
      <p:grpSp>
        <p:nvGrpSpPr>
          <p:cNvPr id="293" name="Google Shape;293;p11"/>
          <p:cNvGrpSpPr/>
          <p:nvPr/>
        </p:nvGrpSpPr>
        <p:grpSpPr>
          <a:xfrm>
            <a:off x="4104576" y="1716762"/>
            <a:ext cx="5769354" cy="2290796"/>
            <a:chOff x="685311" y="61133"/>
            <a:chExt cx="5769354" cy="2290796"/>
          </a:xfrm>
        </p:grpSpPr>
        <p:sp>
          <p:nvSpPr>
            <p:cNvPr id="294" name="Google Shape;294;p11"/>
            <p:cNvSpPr/>
            <p:nvPr/>
          </p:nvSpPr>
          <p:spPr>
            <a:xfrm>
              <a:off x="758001" y="256190"/>
              <a:ext cx="446289" cy="495789"/>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1"/>
            <p:cNvSpPr/>
            <p:nvPr/>
          </p:nvSpPr>
          <p:spPr>
            <a:xfrm>
              <a:off x="705238" y="280559"/>
              <a:ext cx="497058" cy="497058"/>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1"/>
            <p:cNvSpPr/>
            <p:nvPr/>
          </p:nvSpPr>
          <p:spPr>
            <a:xfrm>
              <a:off x="1416155" y="61133"/>
              <a:ext cx="1900112" cy="82606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1"/>
            <p:cNvSpPr txBox="1"/>
            <p:nvPr/>
          </p:nvSpPr>
          <p:spPr>
            <a:xfrm>
              <a:off x="1416155" y="61133"/>
              <a:ext cx="1900112" cy="826067"/>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Calibri"/>
                <a:buNone/>
              </a:pPr>
              <a:r>
                <a:rPr b="0" i="0" lang="en-US" sz="1100">
                  <a:solidFill>
                    <a:schemeClr val="dk1"/>
                  </a:solidFill>
                  <a:latin typeface="Calibri"/>
                  <a:ea typeface="Calibri"/>
                  <a:cs typeface="Calibri"/>
                  <a:sym typeface="Calibri"/>
                </a:rPr>
                <a:t>QMS encompasses organizational processes aimed at ensuring the quality, accuracy, and reliability of testing services</a:t>
              </a:r>
              <a:r>
                <a:rPr lang="en-US" sz="1100">
                  <a:solidFill>
                    <a:schemeClr val="dk1"/>
                  </a:solidFill>
                  <a:latin typeface="Calibri"/>
                  <a:ea typeface="Calibri"/>
                  <a:cs typeface="Calibri"/>
                  <a:sym typeface="Calibri"/>
                </a:rPr>
                <a:t>. </a:t>
              </a:r>
              <a:endParaRPr/>
            </a:p>
          </p:txBody>
        </p:sp>
        <p:sp>
          <p:nvSpPr>
            <p:cNvPr id="298" name="Google Shape;298;p11"/>
            <p:cNvSpPr/>
            <p:nvPr/>
          </p:nvSpPr>
          <p:spPr>
            <a:xfrm>
              <a:off x="3625778" y="123107"/>
              <a:ext cx="640545" cy="621442"/>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1"/>
            <p:cNvSpPr/>
            <p:nvPr/>
          </p:nvSpPr>
          <p:spPr>
            <a:xfrm>
              <a:off x="3769264" y="231355"/>
              <a:ext cx="497058" cy="497058"/>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1"/>
            <p:cNvSpPr/>
            <p:nvPr/>
          </p:nvSpPr>
          <p:spPr>
            <a:xfrm>
              <a:off x="4283238" y="185929"/>
              <a:ext cx="2171427" cy="54334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1"/>
            <p:cNvSpPr txBox="1"/>
            <p:nvPr/>
          </p:nvSpPr>
          <p:spPr>
            <a:xfrm>
              <a:off x="4283238" y="185929"/>
              <a:ext cx="2171427" cy="5433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The Quality System Essentials (QSEs) framework consists of 12 building blocks that are crucial for ensuring quality.</a:t>
              </a:r>
              <a:endParaRPr/>
            </a:p>
          </p:txBody>
        </p:sp>
        <p:sp>
          <p:nvSpPr>
            <p:cNvPr id="302" name="Google Shape;302;p11"/>
            <p:cNvSpPr/>
            <p:nvPr/>
          </p:nvSpPr>
          <p:spPr>
            <a:xfrm>
              <a:off x="736435" y="856836"/>
              <a:ext cx="471853" cy="585465"/>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1"/>
            <p:cNvSpPr/>
            <p:nvPr/>
          </p:nvSpPr>
          <p:spPr>
            <a:xfrm>
              <a:off x="772545" y="881974"/>
              <a:ext cx="497058" cy="497058"/>
            </a:xfrm>
            <a:prstGeom prst="rect">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1"/>
            <p:cNvSpPr/>
            <p:nvPr/>
          </p:nvSpPr>
          <p:spPr>
            <a:xfrm>
              <a:off x="1388944" y="892830"/>
              <a:ext cx="2020063" cy="85699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1"/>
            <p:cNvSpPr txBox="1"/>
            <p:nvPr/>
          </p:nvSpPr>
          <p:spPr>
            <a:xfrm>
              <a:off x="1388944" y="892830"/>
              <a:ext cx="2020063" cy="85699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Each pillar represents a vital element of the testing process, and their correct management is essential for accurate and reliable results. </a:t>
              </a:r>
              <a:endParaRPr/>
            </a:p>
          </p:txBody>
        </p:sp>
        <p:sp>
          <p:nvSpPr>
            <p:cNvPr id="306" name="Google Shape;306;p11"/>
            <p:cNvSpPr/>
            <p:nvPr/>
          </p:nvSpPr>
          <p:spPr>
            <a:xfrm>
              <a:off x="3662897" y="976233"/>
              <a:ext cx="638445" cy="585465"/>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1"/>
            <p:cNvSpPr/>
            <p:nvPr/>
          </p:nvSpPr>
          <p:spPr>
            <a:xfrm>
              <a:off x="3700888" y="1020434"/>
              <a:ext cx="497058" cy="497058"/>
            </a:xfrm>
            <a:prstGeom prst="rect">
              <a:avLst/>
            </a:prstGeom>
            <a:blipFill rotWithShape="1">
              <a:blip r:embed="rId7">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1"/>
            <p:cNvSpPr/>
            <p:nvPr/>
          </p:nvSpPr>
          <p:spPr>
            <a:xfrm>
              <a:off x="4268886" y="840468"/>
              <a:ext cx="2020063" cy="85699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1"/>
            <p:cNvSpPr txBox="1"/>
            <p:nvPr/>
          </p:nvSpPr>
          <p:spPr>
            <a:xfrm>
              <a:off x="4268886" y="840468"/>
              <a:ext cx="2020063" cy="85699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It includes Quality Assurance (QA), Quality Control (QC), and Quality Improvement (QI). </a:t>
              </a:r>
              <a:endParaRPr sz="1200">
                <a:solidFill>
                  <a:schemeClr val="dk1"/>
                </a:solidFill>
                <a:latin typeface="Calibri"/>
                <a:ea typeface="Calibri"/>
                <a:cs typeface="Calibri"/>
                <a:sym typeface="Calibri"/>
              </a:endParaRPr>
            </a:p>
          </p:txBody>
        </p:sp>
        <p:sp>
          <p:nvSpPr>
            <p:cNvPr id="310" name="Google Shape;310;p11"/>
            <p:cNvSpPr/>
            <p:nvPr/>
          </p:nvSpPr>
          <p:spPr>
            <a:xfrm>
              <a:off x="685311" y="1562229"/>
              <a:ext cx="522973" cy="703020"/>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1"/>
            <p:cNvSpPr/>
            <p:nvPr/>
          </p:nvSpPr>
          <p:spPr>
            <a:xfrm>
              <a:off x="741732" y="1753451"/>
              <a:ext cx="466558" cy="323515"/>
            </a:xfrm>
            <a:prstGeom prst="rect">
              <a:avLst/>
            </a:prstGeom>
            <a:blipFill rotWithShape="1">
              <a:blip r:embed="rId8">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1"/>
            <p:cNvSpPr/>
            <p:nvPr/>
          </p:nvSpPr>
          <p:spPr>
            <a:xfrm>
              <a:off x="1378116" y="1888094"/>
              <a:ext cx="2452216" cy="4306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1"/>
            <p:cNvSpPr txBox="1"/>
            <p:nvPr/>
          </p:nvSpPr>
          <p:spPr>
            <a:xfrm>
              <a:off x="1378116" y="1888094"/>
              <a:ext cx="2452216" cy="430615"/>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The focus is on process quality, not just the product used for testing (IVD). </a:t>
              </a:r>
              <a:endParaRPr sz="1200">
                <a:solidFill>
                  <a:schemeClr val="dk1"/>
                </a:solidFill>
                <a:latin typeface="Calibri"/>
                <a:ea typeface="Calibri"/>
                <a:cs typeface="Calibri"/>
                <a:sym typeface="Calibri"/>
              </a:endParaRPr>
            </a:p>
          </p:txBody>
        </p:sp>
        <p:sp>
          <p:nvSpPr>
            <p:cNvPr id="314" name="Google Shape;314;p11"/>
            <p:cNvSpPr/>
            <p:nvPr/>
          </p:nvSpPr>
          <p:spPr>
            <a:xfrm>
              <a:off x="3593165" y="1867522"/>
              <a:ext cx="512809" cy="471759"/>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1"/>
            <p:cNvSpPr/>
            <p:nvPr/>
          </p:nvSpPr>
          <p:spPr>
            <a:xfrm>
              <a:off x="3665984" y="1854871"/>
              <a:ext cx="497058" cy="497058"/>
            </a:xfrm>
            <a:prstGeom prst="rect">
              <a:avLst/>
            </a:prstGeom>
            <a:blipFill rotWithShape="1">
              <a:blip r:embed="rId9">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1"/>
            <p:cNvSpPr/>
            <p:nvPr/>
          </p:nvSpPr>
          <p:spPr>
            <a:xfrm>
              <a:off x="4149253" y="1899136"/>
              <a:ext cx="1723781" cy="44325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1"/>
            <p:cNvSpPr txBox="1"/>
            <p:nvPr/>
          </p:nvSpPr>
          <p:spPr>
            <a:xfrm>
              <a:off x="4149253" y="1899136"/>
              <a:ext cx="1723781" cy="443255"/>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Calibri"/>
                <a:buNone/>
              </a:pPr>
              <a:r>
                <a:rPr b="0" i="0" lang="en-US" sz="1100">
                  <a:solidFill>
                    <a:schemeClr val="dk1"/>
                  </a:solidFill>
                  <a:latin typeface="Calibri"/>
                  <a:ea typeface="Calibri"/>
                  <a:cs typeface="Calibri"/>
                  <a:sym typeface="Calibri"/>
                </a:rPr>
                <a:t>Ministries of health should establish robust QMS for their HIV testing services</a:t>
              </a:r>
              <a:r>
                <a:rPr b="0" i="0"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grpSp>
      <p:sp>
        <p:nvSpPr>
          <p:cNvPr id="318" name="Google Shape;318;p11"/>
          <p:cNvSpPr/>
          <p:nvPr/>
        </p:nvSpPr>
        <p:spPr>
          <a:xfrm>
            <a:off x="8952971" y="1179099"/>
            <a:ext cx="2402350" cy="7137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p11"/>
          <p:cNvSpPr txBox="1"/>
          <p:nvPr/>
        </p:nvSpPr>
        <p:spPr>
          <a:xfrm>
            <a:off x="225222" y="1121527"/>
            <a:ext cx="9842093" cy="56439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Recent reports suggest that the quality of HIV testing may be suboptimal in many settings leading to  Misdiagnosis of HIV status – both false-positive and false-negative</a:t>
            </a:r>
            <a:endParaRPr sz="1600">
              <a:solidFill>
                <a:schemeClr val="dk1"/>
              </a:solidFill>
              <a:latin typeface="Calibri"/>
              <a:ea typeface="Calibri"/>
              <a:cs typeface="Calibri"/>
              <a:sym typeface="Calibri"/>
            </a:endParaRPr>
          </a:p>
        </p:txBody>
      </p:sp>
      <p:grpSp>
        <p:nvGrpSpPr>
          <p:cNvPr id="320" name="Google Shape;320;p11"/>
          <p:cNvGrpSpPr/>
          <p:nvPr/>
        </p:nvGrpSpPr>
        <p:grpSpPr>
          <a:xfrm>
            <a:off x="231652" y="4311971"/>
            <a:ext cx="10951179" cy="2010606"/>
            <a:chOff x="6430" y="463485"/>
            <a:chExt cx="10951179" cy="2010606"/>
          </a:xfrm>
        </p:grpSpPr>
        <p:sp>
          <p:nvSpPr>
            <p:cNvPr id="321" name="Google Shape;321;p11"/>
            <p:cNvSpPr/>
            <p:nvPr/>
          </p:nvSpPr>
          <p:spPr>
            <a:xfrm>
              <a:off x="6430" y="463485"/>
              <a:ext cx="1355795" cy="2010606"/>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1"/>
            <p:cNvSpPr txBox="1"/>
            <p:nvPr/>
          </p:nvSpPr>
          <p:spPr>
            <a:xfrm>
              <a:off x="6430" y="463485"/>
              <a:ext cx="1355795" cy="2010606"/>
            </a:xfrm>
            <a:prstGeom prst="rect">
              <a:avLst/>
            </a:prstGeom>
            <a:noFill/>
            <a:ln>
              <a:noFill/>
            </a:ln>
          </p:spPr>
          <p:txBody>
            <a:bodyPr anchorCtr="0" anchor="ctr" bIns="152400" lIns="152400" spcFirstLastPara="1" rIns="152400" wrap="square" tIns="152400">
              <a:noAutofit/>
            </a:bodyPr>
            <a:lstStyle/>
            <a:p>
              <a:pPr indent="0" lvl="0" marL="0" marR="0" rtl="0" algn="ctr">
                <a:lnSpc>
                  <a:spcPct val="100000"/>
                </a:lnSpc>
                <a:spcBef>
                  <a:spcPts val="0"/>
                </a:spcBef>
                <a:spcAft>
                  <a:spcPts val="0"/>
                </a:spcAft>
                <a:buClr>
                  <a:schemeClr val="lt1"/>
                </a:buClr>
                <a:buSzPts val="1100"/>
                <a:buFont typeface="Calibri"/>
                <a:buNone/>
              </a:pPr>
              <a:r>
                <a:rPr lang="en-US" sz="1100" cap="none">
                  <a:solidFill>
                    <a:schemeClr val="lt1"/>
                  </a:solidFill>
                  <a:latin typeface="Calibri"/>
                  <a:ea typeface="Calibri"/>
                  <a:cs typeface="Calibri"/>
                  <a:sym typeface="Calibri"/>
                </a:rPr>
                <a:t>1. NATIONAL POLICIES, STRATEGIC PLANS, M&amp;E FRAMEWORK: NATIONAL AUTHORITIES TO SUPPORT QMS AT TESTING SITES.</a:t>
              </a:r>
              <a:endParaRPr/>
            </a:p>
          </p:txBody>
        </p:sp>
        <p:sp>
          <p:nvSpPr>
            <p:cNvPr id="323" name="Google Shape;323;p11"/>
            <p:cNvSpPr/>
            <p:nvPr/>
          </p:nvSpPr>
          <p:spPr>
            <a:xfrm>
              <a:off x="1382259" y="1347288"/>
              <a:ext cx="203369" cy="243000"/>
            </a:xfrm>
            <a:prstGeom prst="rightArrow">
              <a:avLst>
                <a:gd fmla="val 50000" name="adj1"/>
                <a:gd fmla="val 50000" name="adj2"/>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1"/>
            <p:cNvSpPr/>
            <p:nvPr/>
          </p:nvSpPr>
          <p:spPr>
            <a:xfrm>
              <a:off x="1605661" y="463485"/>
              <a:ext cx="1355795" cy="2010606"/>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1"/>
            <p:cNvSpPr txBox="1"/>
            <p:nvPr/>
          </p:nvSpPr>
          <p:spPr>
            <a:xfrm>
              <a:off x="1605661" y="463485"/>
              <a:ext cx="1355795" cy="2010606"/>
            </a:xfrm>
            <a:prstGeom prst="rect">
              <a:avLst/>
            </a:prstGeom>
            <a:noFill/>
            <a:ln>
              <a:noFill/>
            </a:ln>
          </p:spPr>
          <p:txBody>
            <a:bodyPr anchorCtr="0" anchor="ctr" bIns="152400" lIns="152400" spcFirstLastPara="1" rIns="152400" wrap="square" tIns="152400">
              <a:noAutofit/>
            </a:bodyPr>
            <a:lstStyle/>
            <a:p>
              <a:pPr indent="0" lvl="0" marL="0" marR="0" rtl="0" algn="ctr">
                <a:lnSpc>
                  <a:spcPct val="100000"/>
                </a:lnSpc>
                <a:spcBef>
                  <a:spcPts val="0"/>
                </a:spcBef>
                <a:spcAft>
                  <a:spcPts val="0"/>
                </a:spcAft>
                <a:buClr>
                  <a:schemeClr val="lt1"/>
                </a:buClr>
                <a:buSzPts val="1100"/>
                <a:buFont typeface="Calibri"/>
                <a:buNone/>
              </a:pPr>
              <a:r>
                <a:rPr lang="en-US" sz="1100" cap="none">
                  <a:solidFill>
                    <a:schemeClr val="lt1"/>
                  </a:solidFill>
                  <a:latin typeface="Calibri"/>
                  <a:ea typeface="Calibri"/>
                  <a:cs typeface="Calibri"/>
                  <a:sym typeface="Calibri"/>
                </a:rPr>
                <a:t>2. WORKFORCE DEVELOPMENT: TESTING PROVIDERS ARE TRAINED AND SUPPORTIVELY SUPERVISED.</a:t>
              </a:r>
              <a:endParaRPr/>
            </a:p>
          </p:txBody>
        </p:sp>
        <p:sp>
          <p:nvSpPr>
            <p:cNvPr id="326" name="Google Shape;326;p11"/>
            <p:cNvSpPr/>
            <p:nvPr/>
          </p:nvSpPr>
          <p:spPr>
            <a:xfrm>
              <a:off x="2981489" y="1347288"/>
              <a:ext cx="203369" cy="243000"/>
            </a:xfrm>
            <a:prstGeom prst="rightArrow">
              <a:avLst>
                <a:gd fmla="val 50000" name="adj1"/>
                <a:gd fmla="val 50000" name="adj2"/>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1"/>
            <p:cNvSpPr/>
            <p:nvPr/>
          </p:nvSpPr>
          <p:spPr>
            <a:xfrm>
              <a:off x="3204891" y="463485"/>
              <a:ext cx="1355795" cy="2010606"/>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1"/>
            <p:cNvSpPr txBox="1"/>
            <p:nvPr/>
          </p:nvSpPr>
          <p:spPr>
            <a:xfrm>
              <a:off x="3204891" y="463485"/>
              <a:ext cx="1355795" cy="2010606"/>
            </a:xfrm>
            <a:prstGeom prst="rect">
              <a:avLst/>
            </a:prstGeom>
            <a:noFill/>
            <a:ln>
              <a:noFill/>
            </a:ln>
          </p:spPr>
          <p:txBody>
            <a:bodyPr anchorCtr="0" anchor="ctr" bIns="152400" lIns="152400" spcFirstLastPara="1" rIns="152400" wrap="square" tIns="152400">
              <a:noAutofit/>
            </a:bodyPr>
            <a:lstStyle/>
            <a:p>
              <a:pPr indent="0" lvl="0" marL="0" marR="0" rtl="0" algn="ctr">
                <a:lnSpc>
                  <a:spcPct val="100000"/>
                </a:lnSpc>
                <a:spcBef>
                  <a:spcPts val="0"/>
                </a:spcBef>
                <a:spcAft>
                  <a:spcPts val="0"/>
                </a:spcAft>
                <a:buClr>
                  <a:schemeClr val="lt1"/>
                </a:buClr>
                <a:buSzPts val="1100"/>
                <a:buFont typeface="Calibri"/>
                <a:buNone/>
              </a:pPr>
              <a:r>
                <a:rPr lang="en-US" sz="1100" cap="none">
                  <a:solidFill>
                    <a:schemeClr val="lt1"/>
                  </a:solidFill>
                  <a:latin typeface="Calibri"/>
                  <a:ea typeface="Calibri"/>
                  <a:cs typeface="Calibri"/>
                  <a:sym typeface="Calibri"/>
                </a:rPr>
                <a:t>3. TESTING STRATEGIES AND ALGORITHMS: ADOPTING WHO-RECOMMENDED TESTING STRATEGY (VERIFIED TESTING ALGORITHMS).</a:t>
              </a:r>
              <a:endParaRPr/>
            </a:p>
          </p:txBody>
        </p:sp>
        <p:sp>
          <p:nvSpPr>
            <p:cNvPr id="329" name="Google Shape;329;p11"/>
            <p:cNvSpPr/>
            <p:nvPr/>
          </p:nvSpPr>
          <p:spPr>
            <a:xfrm>
              <a:off x="4580720" y="1347288"/>
              <a:ext cx="203369" cy="243000"/>
            </a:xfrm>
            <a:prstGeom prst="rightArrow">
              <a:avLst>
                <a:gd fmla="val 50000" name="adj1"/>
                <a:gd fmla="val 50000" name="adj2"/>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1"/>
            <p:cNvSpPr/>
            <p:nvPr/>
          </p:nvSpPr>
          <p:spPr>
            <a:xfrm>
              <a:off x="4804122" y="463485"/>
              <a:ext cx="1355795" cy="2010606"/>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1"/>
            <p:cNvSpPr txBox="1"/>
            <p:nvPr/>
          </p:nvSpPr>
          <p:spPr>
            <a:xfrm>
              <a:off x="4804122" y="463485"/>
              <a:ext cx="1355795" cy="2010606"/>
            </a:xfrm>
            <a:prstGeom prst="rect">
              <a:avLst/>
            </a:prstGeom>
            <a:noFill/>
            <a:ln>
              <a:noFill/>
            </a:ln>
          </p:spPr>
          <p:txBody>
            <a:bodyPr anchorCtr="0" anchor="ctr" bIns="152400" lIns="152400" spcFirstLastPara="1" rIns="152400" wrap="square" tIns="152400">
              <a:noAutofit/>
            </a:bodyPr>
            <a:lstStyle/>
            <a:p>
              <a:pPr indent="0" lvl="0" marL="0" marR="0" rtl="0" algn="ctr">
                <a:lnSpc>
                  <a:spcPct val="100000"/>
                </a:lnSpc>
                <a:spcBef>
                  <a:spcPts val="0"/>
                </a:spcBef>
                <a:spcAft>
                  <a:spcPts val="0"/>
                </a:spcAft>
                <a:buClr>
                  <a:schemeClr val="lt1"/>
                </a:buClr>
                <a:buSzPts val="1100"/>
                <a:buFont typeface="Calibri"/>
                <a:buNone/>
              </a:pPr>
              <a:r>
                <a:rPr lang="en-US" sz="1100" cap="none">
                  <a:solidFill>
                    <a:schemeClr val="lt1"/>
                  </a:solidFill>
                  <a:latin typeface="Calibri"/>
                  <a:ea typeface="Calibri"/>
                  <a:cs typeface="Calibri"/>
                  <a:sym typeface="Calibri"/>
                </a:rPr>
                <a:t>4. PRE-MARKET ASSESSMENT: USING WHO’S PREQUALIFICATION LISTING, STRENGTHENING REGULATORY CAPACITIES.</a:t>
              </a:r>
              <a:endParaRPr/>
            </a:p>
          </p:txBody>
        </p:sp>
        <p:sp>
          <p:nvSpPr>
            <p:cNvPr id="332" name="Google Shape;332;p11"/>
            <p:cNvSpPr/>
            <p:nvPr/>
          </p:nvSpPr>
          <p:spPr>
            <a:xfrm>
              <a:off x="6179951" y="1347288"/>
              <a:ext cx="203369" cy="243000"/>
            </a:xfrm>
            <a:prstGeom prst="rightArrow">
              <a:avLst>
                <a:gd fmla="val 50000" name="adj1"/>
                <a:gd fmla="val 50000" name="adj2"/>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1"/>
            <p:cNvSpPr/>
            <p:nvPr/>
          </p:nvSpPr>
          <p:spPr>
            <a:xfrm>
              <a:off x="6403353" y="463485"/>
              <a:ext cx="1355795" cy="2010606"/>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1"/>
            <p:cNvSpPr txBox="1"/>
            <p:nvPr/>
          </p:nvSpPr>
          <p:spPr>
            <a:xfrm>
              <a:off x="6403353" y="463485"/>
              <a:ext cx="1355795" cy="2010606"/>
            </a:xfrm>
            <a:prstGeom prst="rect">
              <a:avLst/>
            </a:prstGeom>
            <a:noFill/>
            <a:ln>
              <a:noFill/>
            </a:ln>
          </p:spPr>
          <p:txBody>
            <a:bodyPr anchorCtr="0" anchor="ctr" bIns="152400" lIns="152400" spcFirstLastPara="1" rIns="152400" wrap="square" tIns="152400">
              <a:noAutofit/>
            </a:bodyPr>
            <a:lstStyle/>
            <a:p>
              <a:pPr indent="0" lvl="0" marL="0" marR="0" rtl="0" algn="ctr">
                <a:lnSpc>
                  <a:spcPct val="100000"/>
                </a:lnSpc>
                <a:spcBef>
                  <a:spcPts val="0"/>
                </a:spcBef>
                <a:spcAft>
                  <a:spcPts val="0"/>
                </a:spcAft>
                <a:buClr>
                  <a:schemeClr val="lt1"/>
                </a:buClr>
                <a:buSzPts val="1100"/>
                <a:buFont typeface="Calibri"/>
                <a:buNone/>
              </a:pPr>
              <a:r>
                <a:rPr lang="en-US" sz="1100" cap="none">
                  <a:solidFill>
                    <a:schemeClr val="lt1"/>
                  </a:solidFill>
                  <a:latin typeface="Calibri"/>
                  <a:ea typeface="Calibri"/>
                  <a:cs typeface="Calibri"/>
                  <a:sym typeface="Calibri"/>
                </a:rPr>
                <a:t>5. POST-MARKET SURVEILLANCE: REPORTING COMPLAINTS AND PARTICIPATING IN EQA SCHEMES.</a:t>
              </a:r>
              <a:endParaRPr/>
            </a:p>
          </p:txBody>
        </p:sp>
        <p:sp>
          <p:nvSpPr>
            <p:cNvPr id="335" name="Google Shape;335;p11"/>
            <p:cNvSpPr/>
            <p:nvPr/>
          </p:nvSpPr>
          <p:spPr>
            <a:xfrm>
              <a:off x="7779181" y="1347288"/>
              <a:ext cx="203369" cy="243000"/>
            </a:xfrm>
            <a:prstGeom prst="rightArrow">
              <a:avLst>
                <a:gd fmla="val 50000" name="adj1"/>
                <a:gd fmla="val 50000" name="adj2"/>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1"/>
            <p:cNvSpPr/>
            <p:nvPr/>
          </p:nvSpPr>
          <p:spPr>
            <a:xfrm>
              <a:off x="8002583" y="463485"/>
              <a:ext cx="1355795" cy="2010606"/>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1"/>
            <p:cNvSpPr txBox="1"/>
            <p:nvPr/>
          </p:nvSpPr>
          <p:spPr>
            <a:xfrm>
              <a:off x="8002583" y="463485"/>
              <a:ext cx="1355795" cy="2010606"/>
            </a:xfrm>
            <a:prstGeom prst="rect">
              <a:avLst/>
            </a:prstGeom>
            <a:noFill/>
            <a:ln>
              <a:noFill/>
            </a:ln>
          </p:spPr>
          <p:txBody>
            <a:bodyPr anchorCtr="0" anchor="ctr" bIns="152400" lIns="152400" spcFirstLastPara="1" rIns="152400" wrap="square" tIns="152400">
              <a:noAutofit/>
            </a:bodyPr>
            <a:lstStyle/>
            <a:p>
              <a:pPr indent="0" lvl="0" marL="0" marR="0" rtl="0" algn="ctr">
                <a:lnSpc>
                  <a:spcPct val="100000"/>
                </a:lnSpc>
                <a:spcBef>
                  <a:spcPts val="0"/>
                </a:spcBef>
                <a:spcAft>
                  <a:spcPts val="0"/>
                </a:spcAft>
                <a:buClr>
                  <a:schemeClr val="lt1"/>
                </a:buClr>
                <a:buSzPts val="1100"/>
                <a:buFont typeface="Calibri"/>
                <a:buNone/>
              </a:pPr>
              <a:r>
                <a:rPr lang="en-US" sz="1100" cap="none">
                  <a:solidFill>
                    <a:schemeClr val="lt1"/>
                  </a:solidFill>
                  <a:latin typeface="Calibri"/>
                  <a:ea typeface="Calibri"/>
                  <a:cs typeface="Calibri"/>
                  <a:sym typeface="Calibri"/>
                </a:rPr>
                <a:t>6. PROCUREMENT AND SUPPLY CHAIN MANAGEMENT: ENSURING UNINTERRUPTED SUPPLY AND APPROPRIATE STORAGE OF TEST KITS.</a:t>
              </a:r>
              <a:endParaRPr/>
            </a:p>
          </p:txBody>
        </p:sp>
        <p:sp>
          <p:nvSpPr>
            <p:cNvPr id="338" name="Google Shape;338;p11"/>
            <p:cNvSpPr/>
            <p:nvPr/>
          </p:nvSpPr>
          <p:spPr>
            <a:xfrm>
              <a:off x="9378412" y="1347288"/>
              <a:ext cx="203369" cy="243000"/>
            </a:xfrm>
            <a:prstGeom prst="rightArrow">
              <a:avLst>
                <a:gd fmla="val 50000" name="adj1"/>
                <a:gd fmla="val 50000" name="adj2"/>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1"/>
            <p:cNvSpPr/>
            <p:nvPr/>
          </p:nvSpPr>
          <p:spPr>
            <a:xfrm>
              <a:off x="9601814" y="463485"/>
              <a:ext cx="1355795" cy="2010606"/>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1"/>
            <p:cNvSpPr txBox="1"/>
            <p:nvPr/>
          </p:nvSpPr>
          <p:spPr>
            <a:xfrm>
              <a:off x="9601814" y="463485"/>
              <a:ext cx="1355795" cy="2010606"/>
            </a:xfrm>
            <a:prstGeom prst="rect">
              <a:avLst/>
            </a:prstGeom>
            <a:noFill/>
            <a:ln>
              <a:noFill/>
            </a:ln>
          </p:spPr>
          <p:txBody>
            <a:bodyPr anchorCtr="0" anchor="ctr" bIns="152400" lIns="152400" spcFirstLastPara="1" rIns="152400" wrap="square" tIns="152400">
              <a:noAutofit/>
            </a:bodyPr>
            <a:lstStyle/>
            <a:p>
              <a:pPr indent="0" lvl="0" marL="0" marR="0" rtl="0" algn="ctr">
                <a:lnSpc>
                  <a:spcPct val="100000"/>
                </a:lnSpc>
                <a:spcBef>
                  <a:spcPts val="0"/>
                </a:spcBef>
                <a:spcAft>
                  <a:spcPts val="0"/>
                </a:spcAft>
                <a:buClr>
                  <a:schemeClr val="lt1"/>
                </a:buClr>
                <a:buSzPts val="1100"/>
                <a:buFont typeface="Calibri"/>
                <a:buNone/>
              </a:pPr>
              <a:r>
                <a:rPr lang="en-US" sz="1100" cap="none">
                  <a:solidFill>
                    <a:schemeClr val="lt1"/>
                  </a:solidFill>
                  <a:latin typeface="Calibri"/>
                  <a:ea typeface="Calibri"/>
                  <a:cs typeface="Calibri"/>
                  <a:sym typeface="Calibri"/>
                </a:rPr>
                <a:t>7. ACCREDITATION OF TESTING SITES: ENSURING TESTING SITES ARE SUPPORTED AND ARE HELD TO A STANDARD OF QUALITY</a:t>
              </a:r>
              <a:endParaRPr/>
            </a:p>
          </p:txBody>
        </p:sp>
      </p:grpSp>
      <p:sp>
        <p:nvSpPr>
          <p:cNvPr id="341" name="Google Shape;341;p11"/>
          <p:cNvSpPr txBox="1"/>
          <p:nvPr/>
        </p:nvSpPr>
        <p:spPr>
          <a:xfrm>
            <a:off x="168451" y="3960823"/>
            <a:ext cx="609872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What to do at the national level</a:t>
            </a:r>
            <a:endParaRPr sz="1600">
              <a:solidFill>
                <a:schemeClr val="dk1"/>
              </a:solidFill>
              <a:latin typeface="Calibri"/>
              <a:ea typeface="Calibri"/>
              <a:cs typeface="Calibri"/>
              <a:sym typeface="Calibri"/>
            </a:endParaRPr>
          </a:p>
        </p:txBody>
      </p:sp>
      <p:pic>
        <p:nvPicPr>
          <p:cNvPr id="342" name="Google Shape;342;p11"/>
          <p:cNvPicPr preferRelativeResize="0"/>
          <p:nvPr/>
        </p:nvPicPr>
        <p:blipFill rotWithShape="1">
          <a:blip r:embed="rId10">
            <a:alphaModFix/>
          </a:blip>
          <a:srcRect b="0" l="856" r="1097" t="0"/>
          <a:stretch/>
        </p:blipFill>
        <p:spPr>
          <a:xfrm>
            <a:off x="10067315" y="1187944"/>
            <a:ext cx="1899463" cy="2609181"/>
          </a:xfrm>
          <a:prstGeom prst="rect">
            <a:avLst/>
          </a:prstGeom>
          <a:noFill/>
          <a:ln>
            <a:noFill/>
          </a:ln>
        </p:spPr>
      </p:pic>
      <p:sp>
        <p:nvSpPr>
          <p:cNvPr id="343" name="Google Shape;343;p11"/>
          <p:cNvSpPr txBox="1"/>
          <p:nvPr/>
        </p:nvSpPr>
        <p:spPr>
          <a:xfrm>
            <a:off x="-1" y="-21304"/>
            <a:ext cx="12192001" cy="935706"/>
          </a:xfrm>
          <a:prstGeom prst="rect">
            <a:avLst/>
          </a:prstGeom>
          <a:solidFill>
            <a:srgbClr val="0070C0"/>
          </a:solidFill>
          <a:ln cap="flat" cmpd="sng" w="9525">
            <a:solidFill>
              <a:srgbClr val="D8E2F3"/>
            </a:solidFill>
            <a:prstDash val="solid"/>
            <a:round/>
            <a:headEnd len="sm" w="sm" type="none"/>
            <a:tailEnd len="sm" w="sm" type="none"/>
          </a:ln>
        </p:spPr>
        <p:txBody>
          <a:bodyPr anchorCtr="0" anchor="ctr" bIns="45700" lIns="91425" spcFirstLastPara="1" rIns="91425" wrap="square" tIns="45700">
            <a:normAutofit fontScale="97500" lnSpcReduction="10000"/>
          </a:bodyPr>
          <a:lstStyle/>
          <a:p>
            <a:pPr indent="0" lvl="0" marL="0" marR="0" rtl="0" algn="ctr">
              <a:lnSpc>
                <a:spcPct val="90000"/>
              </a:lnSpc>
              <a:spcBef>
                <a:spcPts val="0"/>
              </a:spcBef>
              <a:spcAft>
                <a:spcPts val="0"/>
              </a:spcAft>
              <a:buClr>
                <a:schemeClr val="lt1"/>
              </a:buClr>
              <a:buSzPct val="100000"/>
              <a:buFont typeface="Calibri"/>
              <a:buNone/>
            </a:pPr>
            <a:r>
              <a:rPr b="1" lang="en-US" sz="2800">
                <a:solidFill>
                  <a:schemeClr val="lt1"/>
                </a:solidFill>
                <a:latin typeface="Calibri"/>
                <a:ea typeface="Calibri"/>
                <a:cs typeface="Calibri"/>
                <a:sym typeface="Calibri"/>
              </a:rPr>
              <a:t> </a:t>
            </a:r>
            <a:endParaRPr b="1" sz="2800">
              <a:solidFill>
                <a:schemeClr val="lt1"/>
              </a:solidFill>
              <a:latin typeface="Calibri"/>
              <a:ea typeface="Calibri"/>
              <a:cs typeface="Calibri"/>
              <a:sym typeface="Calibri"/>
            </a:endParaRPr>
          </a:p>
          <a:p>
            <a:pPr indent="0" lvl="0" marL="0" marR="0" rtl="0" algn="ctr">
              <a:lnSpc>
                <a:spcPct val="90000"/>
              </a:lnSpc>
              <a:spcBef>
                <a:spcPts val="0"/>
              </a:spcBef>
              <a:spcAft>
                <a:spcPts val="0"/>
              </a:spcAft>
              <a:buClr>
                <a:schemeClr val="lt1"/>
              </a:buClr>
              <a:buSzPct val="100000"/>
              <a:buFont typeface="Calibri"/>
              <a:buNone/>
            </a:pPr>
            <a:r>
              <a:rPr b="1" lang="en-US" sz="3700">
                <a:solidFill>
                  <a:schemeClr val="lt1"/>
                </a:solidFill>
                <a:latin typeface="Calibri"/>
                <a:ea typeface="Calibri"/>
                <a:cs typeface="Calibri"/>
                <a:sym typeface="Calibri"/>
              </a:rPr>
              <a:t>What is QMS in testing services?</a:t>
            </a:r>
            <a:endParaRPr/>
          </a:p>
          <a:p>
            <a:pPr indent="0" lvl="0" marL="0" marR="0" rtl="0" algn="l">
              <a:lnSpc>
                <a:spcPct val="90000"/>
              </a:lnSpc>
              <a:spcBef>
                <a:spcPts val="0"/>
              </a:spcBef>
              <a:spcAft>
                <a:spcPts val="0"/>
              </a:spcAft>
              <a:buClr>
                <a:schemeClr val="dk1"/>
              </a:buClr>
              <a:buSzPct val="100000"/>
              <a:buFont typeface="Calibri"/>
              <a:buNone/>
            </a:pPr>
            <a:r>
              <a:t/>
            </a:r>
            <a:endParaRPr sz="32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12"/>
          <p:cNvSpPr/>
          <p:nvPr/>
        </p:nvSpPr>
        <p:spPr>
          <a:xfrm>
            <a:off x="0" y="1"/>
            <a:ext cx="12192000" cy="1094874"/>
          </a:xfrm>
          <a:prstGeom prst="rect">
            <a:avLst/>
          </a:prstGeom>
          <a:solidFill>
            <a:srgbClr val="0070C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chemeClr val="lt1"/>
                </a:solidFill>
                <a:latin typeface="Calibri"/>
                <a:ea typeface="Calibri"/>
                <a:cs typeface="Calibri"/>
                <a:sym typeface="Calibri"/>
              </a:rPr>
              <a:t>                      </a:t>
            </a:r>
            <a:r>
              <a:rPr b="1" lang="en-US" sz="3600">
                <a:solidFill>
                  <a:schemeClr val="lt1"/>
                </a:solidFill>
                <a:latin typeface="Calibri"/>
                <a:ea typeface="Calibri"/>
                <a:cs typeface="Calibri"/>
                <a:sym typeface="Calibri"/>
              </a:rPr>
              <a:t>Algorithm transition Process</a:t>
            </a:r>
            <a:endParaRPr b="1" sz="4000">
              <a:solidFill>
                <a:schemeClr val="lt1"/>
              </a:solidFill>
              <a:latin typeface="Calibri"/>
              <a:ea typeface="Calibri"/>
              <a:cs typeface="Calibri"/>
              <a:sym typeface="Calibri"/>
            </a:endParaRPr>
          </a:p>
        </p:txBody>
      </p:sp>
      <p:grpSp>
        <p:nvGrpSpPr>
          <p:cNvPr id="350" name="Google Shape;350;p12"/>
          <p:cNvGrpSpPr/>
          <p:nvPr/>
        </p:nvGrpSpPr>
        <p:grpSpPr>
          <a:xfrm>
            <a:off x="325925" y="1283030"/>
            <a:ext cx="11686760" cy="1259822"/>
            <a:chOff x="0" y="32787"/>
            <a:chExt cx="11686760" cy="1259822"/>
          </a:xfrm>
        </p:grpSpPr>
        <p:sp>
          <p:nvSpPr>
            <p:cNvPr id="351" name="Google Shape;351;p12"/>
            <p:cNvSpPr/>
            <p:nvPr/>
          </p:nvSpPr>
          <p:spPr>
            <a:xfrm>
              <a:off x="0" y="39478"/>
              <a:ext cx="4203002" cy="1253131"/>
            </a:xfrm>
            <a:prstGeom prst="chevron">
              <a:avLst>
                <a:gd fmla="val 50000" name="adj"/>
              </a:avLst>
            </a:prstGeom>
            <a:solidFill>
              <a:srgbClr val="9CC2E5"/>
            </a:solidFill>
            <a:ln cap="flat" cmpd="sng" w="12700">
              <a:solidFill>
                <a:srgbClr val="385623"/>
              </a:solidFill>
              <a:prstDash val="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2"/>
            <p:cNvSpPr txBox="1"/>
            <p:nvPr/>
          </p:nvSpPr>
          <p:spPr>
            <a:xfrm>
              <a:off x="626566" y="39478"/>
              <a:ext cx="2949871" cy="1253131"/>
            </a:xfrm>
            <a:prstGeom prst="rect">
              <a:avLst/>
            </a:prstGeom>
            <a:noFill/>
            <a:ln>
              <a:noFill/>
            </a:ln>
          </p:spPr>
          <p:txBody>
            <a:bodyPr anchorCtr="0" anchor="ctr" bIns="24000" lIns="72000" spcFirstLastPara="1" rIns="24000" wrap="square" tIns="24000">
              <a:noAutofit/>
            </a:bodyPr>
            <a:lstStyle/>
            <a:p>
              <a:pPr indent="0" lvl="0" marL="0" marR="0" rtl="0" algn="ctr">
                <a:lnSpc>
                  <a:spcPct val="90000"/>
                </a:lnSpc>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Preparation verification study</a:t>
              </a:r>
              <a:endParaRPr/>
            </a:p>
          </p:txBody>
        </p:sp>
        <p:sp>
          <p:nvSpPr>
            <p:cNvPr id="353" name="Google Shape;353;p12"/>
            <p:cNvSpPr/>
            <p:nvPr/>
          </p:nvSpPr>
          <p:spPr>
            <a:xfrm>
              <a:off x="3892897" y="39478"/>
              <a:ext cx="4060019" cy="1253131"/>
            </a:xfrm>
            <a:prstGeom prst="chevron">
              <a:avLst>
                <a:gd fmla="val 50000" name="adj"/>
              </a:avLst>
            </a:prstGeom>
            <a:solidFill>
              <a:srgbClr val="9CC2E5"/>
            </a:solidFill>
            <a:ln cap="flat" cmpd="sng" w="12700">
              <a:solidFill>
                <a:srgbClr val="38562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2"/>
            <p:cNvSpPr txBox="1"/>
            <p:nvPr/>
          </p:nvSpPr>
          <p:spPr>
            <a:xfrm>
              <a:off x="4519463" y="39478"/>
              <a:ext cx="2806888" cy="1253131"/>
            </a:xfrm>
            <a:prstGeom prst="rect">
              <a:avLst/>
            </a:prstGeom>
            <a:noFill/>
            <a:ln>
              <a:noFill/>
            </a:ln>
          </p:spPr>
          <p:txBody>
            <a:bodyPr anchorCtr="0" anchor="ctr" bIns="24000" lIns="72000" spcFirstLastPara="1" rIns="24000" wrap="square" tIns="24000">
              <a:noAutofit/>
            </a:bodyPr>
            <a:lstStyle/>
            <a:p>
              <a:pPr indent="0" lvl="0" marL="0" marR="0" rtl="0" algn="ctr">
                <a:lnSpc>
                  <a:spcPct val="90000"/>
                </a:lnSpc>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Conducting verification study</a:t>
              </a:r>
              <a:endParaRPr/>
            </a:p>
          </p:txBody>
        </p:sp>
        <p:sp>
          <p:nvSpPr>
            <p:cNvPr id="355" name="Google Shape;355;p12"/>
            <p:cNvSpPr/>
            <p:nvPr/>
          </p:nvSpPr>
          <p:spPr>
            <a:xfrm>
              <a:off x="7642812" y="32787"/>
              <a:ext cx="4043948" cy="1253131"/>
            </a:xfrm>
            <a:prstGeom prst="chevron">
              <a:avLst>
                <a:gd fmla="val 50000" name="adj"/>
              </a:avLst>
            </a:prstGeom>
            <a:solidFill>
              <a:srgbClr val="9CC2E5"/>
            </a:solidFill>
            <a:ln cap="flat" cmpd="sng" w="12700">
              <a:solidFill>
                <a:srgbClr val="38562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2"/>
            <p:cNvSpPr txBox="1"/>
            <p:nvPr/>
          </p:nvSpPr>
          <p:spPr>
            <a:xfrm>
              <a:off x="8269378" y="32787"/>
              <a:ext cx="2790817" cy="1253131"/>
            </a:xfrm>
            <a:prstGeom prst="rect">
              <a:avLst/>
            </a:prstGeom>
            <a:noFill/>
            <a:ln>
              <a:noFill/>
            </a:ln>
          </p:spPr>
          <p:txBody>
            <a:bodyPr anchorCtr="0" anchor="ctr" bIns="24000" lIns="72000" spcFirstLastPara="1" rIns="24000" wrap="square" tIns="24000">
              <a:noAutofit/>
            </a:bodyPr>
            <a:lstStyle/>
            <a:p>
              <a:pPr indent="0" lvl="0" marL="0" marR="0" rtl="0" algn="ctr">
                <a:lnSpc>
                  <a:spcPct val="90000"/>
                </a:lnSpc>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Pilot </a:t>
              </a:r>
              <a:endParaRPr/>
            </a:p>
            <a:p>
              <a:pPr indent="0" lvl="0" marL="0" marR="0" rtl="0" algn="ctr">
                <a:lnSpc>
                  <a:spcPct val="90000"/>
                </a:lnSpc>
                <a:spcBef>
                  <a:spcPts val="630"/>
                </a:spcBef>
                <a:spcAft>
                  <a:spcPts val="0"/>
                </a:spcAft>
                <a:buClr>
                  <a:schemeClr val="dk1"/>
                </a:buClr>
                <a:buSzPts val="1400"/>
                <a:buFont typeface="Calibri"/>
                <a:buNone/>
              </a:pPr>
              <a:r>
                <a:rPr b="1" lang="en-US" sz="1400">
                  <a:solidFill>
                    <a:schemeClr val="dk1"/>
                  </a:solidFill>
                  <a:latin typeface="Calibri"/>
                  <a:ea typeface="Calibri"/>
                  <a:cs typeface="Calibri"/>
                  <a:sym typeface="Calibri"/>
                </a:rPr>
                <a:t>(at the discretion of the country)</a:t>
              </a:r>
              <a:endParaRPr/>
            </a:p>
          </p:txBody>
        </p:sp>
      </p:grpSp>
      <p:sp>
        <p:nvSpPr>
          <p:cNvPr id="357" name="Google Shape;357;p12"/>
          <p:cNvSpPr/>
          <p:nvPr/>
        </p:nvSpPr>
        <p:spPr>
          <a:xfrm>
            <a:off x="325925" y="2618544"/>
            <a:ext cx="3788875" cy="2605304"/>
          </a:xfrm>
          <a:prstGeom prst="rect">
            <a:avLst/>
          </a:prstGeom>
          <a:solidFill>
            <a:srgbClr val="DDEAF6"/>
          </a:solidFill>
          <a:ln cap="flat" cmpd="sng" w="19050">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342900" lvl="0" marL="342900" marR="0" rtl="0" algn="l">
              <a:spcBef>
                <a:spcPts val="0"/>
              </a:spcBef>
              <a:spcAft>
                <a:spcPts val="0"/>
              </a:spcAft>
              <a:buClr>
                <a:schemeClr val="dk1"/>
              </a:buClr>
              <a:buSzPts val="1800"/>
              <a:buFont typeface="Calibri"/>
              <a:buAutoNum type="alphaLcPeriod"/>
            </a:pPr>
            <a:r>
              <a:rPr lang="en-US" sz="1800">
                <a:solidFill>
                  <a:schemeClr val="dk1"/>
                </a:solidFill>
                <a:latin typeface="Calibri"/>
                <a:ea typeface="Calibri"/>
                <a:cs typeface="Calibri"/>
                <a:sym typeface="Calibri"/>
              </a:rPr>
              <a:t>Develop study protocol, seek ERB approval</a:t>
            </a:r>
            <a:endParaRPr/>
          </a:p>
          <a:p>
            <a:pPr indent="-342900" lvl="0" marL="342900" marR="0" rtl="0" algn="l">
              <a:spcBef>
                <a:spcPts val="0"/>
              </a:spcBef>
              <a:spcAft>
                <a:spcPts val="0"/>
              </a:spcAft>
              <a:buClr>
                <a:schemeClr val="dk1"/>
              </a:buClr>
              <a:buSzPts val="1800"/>
              <a:buFont typeface="Calibri"/>
              <a:buAutoNum type="alphaLcPeriod"/>
            </a:pPr>
            <a:r>
              <a:rPr b="1" lang="en-US" sz="1800">
                <a:solidFill>
                  <a:schemeClr val="dk1"/>
                </a:solidFill>
                <a:latin typeface="Calibri"/>
                <a:ea typeface="Calibri"/>
                <a:cs typeface="Calibri"/>
                <a:sym typeface="Calibri"/>
              </a:rPr>
              <a:t>Shortlist 8-12 candidate products (including dual tests)</a:t>
            </a:r>
            <a:endParaRPr b="1"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800"/>
              <a:buFont typeface="Calibri"/>
              <a:buAutoNum type="alphaLcPeriod"/>
            </a:pPr>
            <a:r>
              <a:rPr lang="en-US" sz="1800">
                <a:solidFill>
                  <a:schemeClr val="dk1"/>
                </a:solidFill>
                <a:latin typeface="Calibri"/>
                <a:ea typeface="Calibri"/>
                <a:cs typeface="Calibri"/>
                <a:sym typeface="Calibri"/>
              </a:rPr>
              <a:t>Request/order test kits</a:t>
            </a:r>
            <a:endParaRPr/>
          </a:p>
          <a:p>
            <a:pPr indent="-342900" lvl="0" marL="342900" marR="0" rtl="0" algn="l">
              <a:spcBef>
                <a:spcPts val="0"/>
              </a:spcBef>
              <a:spcAft>
                <a:spcPts val="0"/>
              </a:spcAft>
              <a:buClr>
                <a:schemeClr val="dk1"/>
              </a:buClr>
              <a:buSzPts val="1800"/>
              <a:buFont typeface="Calibri"/>
              <a:buAutoNum type="alphaLcPeriod"/>
            </a:pPr>
            <a:r>
              <a:rPr lang="en-US" sz="1800">
                <a:solidFill>
                  <a:schemeClr val="dk1"/>
                </a:solidFill>
                <a:latin typeface="Calibri"/>
                <a:ea typeface="Calibri"/>
                <a:cs typeface="Calibri"/>
                <a:sym typeface="Calibri"/>
              </a:rPr>
              <a:t>Select study sites (collection and testing sites)</a:t>
            </a:r>
            <a:endParaRPr/>
          </a:p>
          <a:p>
            <a:pPr indent="-342900" lvl="0" marL="342900" marR="0" rtl="0" algn="l">
              <a:spcBef>
                <a:spcPts val="0"/>
              </a:spcBef>
              <a:spcAft>
                <a:spcPts val="0"/>
              </a:spcAft>
              <a:buClr>
                <a:schemeClr val="dk1"/>
              </a:buClr>
              <a:buSzPts val="1800"/>
              <a:buFont typeface="Calibri"/>
              <a:buAutoNum type="alphaLcPeriod"/>
            </a:pPr>
            <a:r>
              <a:rPr lang="en-US" sz="1800">
                <a:solidFill>
                  <a:schemeClr val="dk1"/>
                </a:solidFill>
                <a:latin typeface="Calibri"/>
                <a:ea typeface="Calibri"/>
                <a:cs typeface="Calibri"/>
                <a:sym typeface="Calibri"/>
              </a:rPr>
              <a:t>Develop study tools (SOPs, data collection, training material, etc)</a:t>
            </a:r>
            <a:endParaRPr/>
          </a:p>
        </p:txBody>
      </p:sp>
      <p:sp>
        <p:nvSpPr>
          <p:cNvPr id="358" name="Google Shape;358;p12"/>
          <p:cNvSpPr/>
          <p:nvPr/>
        </p:nvSpPr>
        <p:spPr>
          <a:xfrm>
            <a:off x="4286223" y="2618544"/>
            <a:ext cx="3653666" cy="2605304"/>
          </a:xfrm>
          <a:prstGeom prst="rect">
            <a:avLst/>
          </a:prstGeom>
          <a:solidFill>
            <a:srgbClr val="DDEAF6"/>
          </a:solidFill>
          <a:ln cap="flat" cmpd="sng" w="19050">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342900" lvl="0" marL="342900" marR="0" rtl="0" algn="l">
              <a:spcBef>
                <a:spcPts val="0"/>
              </a:spcBef>
              <a:spcAft>
                <a:spcPts val="0"/>
              </a:spcAft>
              <a:buClr>
                <a:schemeClr val="dk1"/>
              </a:buClr>
              <a:buSzPts val="1800"/>
              <a:buFont typeface="Calibri"/>
              <a:buAutoNum type="alphaLcPeriod"/>
            </a:pPr>
            <a:r>
              <a:rPr lang="en-US" sz="1800">
                <a:solidFill>
                  <a:schemeClr val="dk1"/>
                </a:solidFill>
                <a:latin typeface="Calibri"/>
                <a:ea typeface="Calibri"/>
                <a:cs typeface="Calibri"/>
                <a:sym typeface="Calibri"/>
              </a:rPr>
              <a:t>Establish verification panel : prospective collection (n=230 negative specimens)</a:t>
            </a:r>
            <a:endParaRPr/>
          </a:p>
          <a:p>
            <a:pPr indent="-342900" lvl="0" marL="342900" marR="0" rtl="0" algn="l">
              <a:spcBef>
                <a:spcPts val="0"/>
              </a:spcBef>
              <a:spcAft>
                <a:spcPts val="0"/>
              </a:spcAft>
              <a:buClr>
                <a:schemeClr val="dk1"/>
              </a:buClr>
              <a:buSzPts val="1800"/>
              <a:buFont typeface="Calibri"/>
              <a:buAutoNum type="alphaLcPeriod"/>
            </a:pPr>
            <a:r>
              <a:rPr lang="en-US" sz="1800">
                <a:solidFill>
                  <a:schemeClr val="dk1"/>
                </a:solidFill>
                <a:latin typeface="Calibri"/>
                <a:ea typeface="Calibri"/>
                <a:cs typeface="Calibri"/>
                <a:sym typeface="Calibri"/>
              </a:rPr>
              <a:t>Test each candidate product (2 lots) with the verification panel</a:t>
            </a:r>
            <a:endParaRPr/>
          </a:p>
          <a:p>
            <a:pPr indent="-342900" lvl="0" marL="342900" marR="0" rtl="0" algn="l">
              <a:spcBef>
                <a:spcPts val="0"/>
              </a:spcBef>
              <a:spcAft>
                <a:spcPts val="0"/>
              </a:spcAft>
              <a:buClr>
                <a:schemeClr val="dk1"/>
              </a:buClr>
              <a:buSzPts val="1800"/>
              <a:buFont typeface="Calibri"/>
              <a:buAutoNum type="alphaLcPeriod"/>
            </a:pPr>
            <a:r>
              <a:rPr lang="en-US" sz="1800">
                <a:solidFill>
                  <a:schemeClr val="dk1"/>
                </a:solidFill>
                <a:latin typeface="Calibri"/>
                <a:ea typeface="Calibri"/>
                <a:cs typeface="Calibri"/>
                <a:sym typeface="Calibri"/>
              </a:rPr>
              <a:t>Interpret and analyze results</a:t>
            </a:r>
            <a:endParaRPr/>
          </a:p>
          <a:p>
            <a:pPr indent="-342900" lvl="0" marL="342900" marR="0" rtl="0" algn="l">
              <a:spcBef>
                <a:spcPts val="0"/>
              </a:spcBef>
              <a:spcAft>
                <a:spcPts val="0"/>
              </a:spcAft>
              <a:buClr>
                <a:schemeClr val="dk1"/>
              </a:buClr>
              <a:buSzPts val="1800"/>
              <a:buFont typeface="Calibri"/>
              <a:buAutoNum type="alphaLcPeriod"/>
            </a:pPr>
            <a:r>
              <a:rPr lang="en-US" sz="1800">
                <a:solidFill>
                  <a:schemeClr val="dk1"/>
                </a:solidFill>
                <a:latin typeface="Calibri"/>
                <a:ea typeface="Calibri"/>
                <a:cs typeface="Calibri"/>
                <a:sym typeface="Calibri"/>
              </a:rPr>
              <a:t>Choose HIV testing algorithms (including replacement tests)</a:t>
            </a:r>
            <a:endParaRPr/>
          </a:p>
        </p:txBody>
      </p:sp>
      <p:sp>
        <p:nvSpPr>
          <p:cNvPr id="359" name="Google Shape;359;p12"/>
          <p:cNvSpPr/>
          <p:nvPr/>
        </p:nvSpPr>
        <p:spPr>
          <a:xfrm>
            <a:off x="8126636" y="2629833"/>
            <a:ext cx="3923526" cy="2594015"/>
          </a:xfrm>
          <a:prstGeom prst="rect">
            <a:avLst/>
          </a:prstGeom>
          <a:solidFill>
            <a:srgbClr val="DDEAF6"/>
          </a:solidFill>
          <a:ln cap="flat" cmpd="sng" w="19050">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342900" lvl="0" marL="342900" marR="0" rtl="0" algn="l">
              <a:spcBef>
                <a:spcPts val="0"/>
              </a:spcBef>
              <a:spcAft>
                <a:spcPts val="0"/>
              </a:spcAft>
              <a:buClr>
                <a:schemeClr val="dk1"/>
              </a:buClr>
              <a:buSzPts val="1800"/>
              <a:buFont typeface="Calibri"/>
              <a:buAutoNum type="alphaLcPeriod"/>
            </a:pPr>
            <a:r>
              <a:rPr lang="en-US" sz="1800">
                <a:solidFill>
                  <a:schemeClr val="dk1"/>
                </a:solidFill>
                <a:latin typeface="Calibri"/>
                <a:ea typeface="Calibri"/>
                <a:cs typeface="Calibri"/>
                <a:sym typeface="Calibri"/>
              </a:rPr>
              <a:t>Update tools (SOPs, training modules, data collection, etc)</a:t>
            </a:r>
            <a:endParaRPr/>
          </a:p>
          <a:p>
            <a:pPr indent="-342900" lvl="0" marL="342900" marR="0" rtl="0" algn="l">
              <a:spcBef>
                <a:spcPts val="0"/>
              </a:spcBef>
              <a:spcAft>
                <a:spcPts val="0"/>
              </a:spcAft>
              <a:buClr>
                <a:schemeClr val="dk1"/>
              </a:buClr>
              <a:buSzPts val="1800"/>
              <a:buFont typeface="Calibri"/>
              <a:buAutoNum type="alphaLcPeriod"/>
            </a:pPr>
            <a:r>
              <a:rPr lang="en-US" sz="1800">
                <a:solidFill>
                  <a:schemeClr val="dk1"/>
                </a:solidFill>
                <a:latin typeface="Calibri"/>
                <a:ea typeface="Calibri"/>
                <a:cs typeface="Calibri"/>
                <a:sym typeface="Calibri"/>
              </a:rPr>
              <a:t>Run new HIV testing algorithm</a:t>
            </a:r>
            <a:endParaRPr/>
          </a:p>
          <a:p>
            <a:pPr indent="-342900" lvl="1" marL="800100" marR="0" rtl="0" algn="l">
              <a:spcBef>
                <a:spcPts val="0"/>
              </a:spcBef>
              <a:spcAft>
                <a:spcPts val="0"/>
              </a:spcAft>
              <a:buClr>
                <a:schemeClr val="dk1"/>
              </a:buClr>
              <a:buSzPts val="1800"/>
              <a:buFont typeface="Calibri"/>
              <a:buAutoNum type="alphaLcPeriod"/>
            </a:pPr>
            <a:r>
              <a:rPr b="0" i="0" lang="en-US" sz="1800" u="none" cap="none" strike="noStrike">
                <a:solidFill>
                  <a:schemeClr val="dk1"/>
                </a:solidFill>
                <a:latin typeface="Calibri"/>
                <a:ea typeface="Calibri"/>
                <a:cs typeface="Calibri"/>
                <a:sym typeface="Calibri"/>
              </a:rPr>
              <a:t>High-volume sites: 2 weeks</a:t>
            </a:r>
            <a:endParaRPr/>
          </a:p>
          <a:p>
            <a:pPr indent="-342900" lvl="1" marL="800100" marR="0" rtl="0" algn="l">
              <a:spcBef>
                <a:spcPts val="0"/>
              </a:spcBef>
              <a:spcAft>
                <a:spcPts val="0"/>
              </a:spcAft>
              <a:buClr>
                <a:schemeClr val="dk1"/>
              </a:buClr>
              <a:buSzPts val="1800"/>
              <a:buFont typeface="Calibri"/>
              <a:buAutoNum type="alphaLcPeriod"/>
            </a:pPr>
            <a:r>
              <a:rPr b="0" i="0" lang="en-US" sz="1800" u="none" cap="none" strike="noStrike">
                <a:solidFill>
                  <a:schemeClr val="dk1"/>
                </a:solidFill>
                <a:latin typeface="Calibri"/>
                <a:ea typeface="Calibri"/>
                <a:cs typeface="Calibri"/>
                <a:sym typeface="Calibri"/>
              </a:rPr>
              <a:t>Low-volume sites: 4 weeks</a:t>
            </a:r>
            <a:endParaRPr/>
          </a:p>
          <a:p>
            <a:pPr indent="-342900" lvl="0" marL="342900" marR="0" rtl="0" algn="l">
              <a:spcBef>
                <a:spcPts val="0"/>
              </a:spcBef>
              <a:spcAft>
                <a:spcPts val="0"/>
              </a:spcAft>
              <a:buClr>
                <a:schemeClr val="dk1"/>
              </a:buClr>
              <a:buSzPts val="1800"/>
              <a:buFont typeface="Calibri"/>
              <a:buAutoNum type="alphaLcPeriod"/>
            </a:pPr>
            <a:r>
              <a:rPr lang="en-US" sz="1800">
                <a:solidFill>
                  <a:schemeClr val="dk1"/>
                </a:solidFill>
                <a:latin typeface="Calibri"/>
                <a:ea typeface="Calibri"/>
                <a:cs typeface="Calibri"/>
                <a:sym typeface="Calibri"/>
              </a:rPr>
              <a:t>Assess feasibility and acceptability</a:t>
            </a:r>
            <a:endParaRPr/>
          </a:p>
          <a:p>
            <a:pPr indent="-342900" lvl="0" marL="342900" marR="0" rtl="0" algn="l">
              <a:spcBef>
                <a:spcPts val="0"/>
              </a:spcBef>
              <a:spcAft>
                <a:spcPts val="0"/>
              </a:spcAft>
              <a:buClr>
                <a:schemeClr val="dk1"/>
              </a:buClr>
              <a:buSzPts val="1800"/>
              <a:buFont typeface="Calibri"/>
              <a:buAutoNum type="alphaLcPeriod"/>
            </a:pPr>
            <a:r>
              <a:rPr lang="en-US" sz="1800">
                <a:solidFill>
                  <a:schemeClr val="dk1"/>
                </a:solidFill>
                <a:latin typeface="Calibri"/>
                <a:ea typeface="Calibri"/>
                <a:cs typeface="Calibri"/>
                <a:sym typeface="Calibri"/>
              </a:rPr>
              <a:t>Roll out HIV testing algorithm(s) more widely</a:t>
            </a:r>
            <a:endParaRPr/>
          </a:p>
        </p:txBody>
      </p:sp>
      <p:sp>
        <p:nvSpPr>
          <p:cNvPr id="360" name="Google Shape;360;p12"/>
          <p:cNvSpPr txBox="1"/>
          <p:nvPr/>
        </p:nvSpPr>
        <p:spPr>
          <a:xfrm>
            <a:off x="9269218" y="5854"/>
            <a:ext cx="3172871" cy="11124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Clr>
                <a:srgbClr val="000000"/>
              </a:buClr>
              <a:buFont typeface="Calibri"/>
              <a:buNone/>
            </a:pPr>
            <a:r>
              <a:rPr b="0" lang="en-US" sz="100">
                <a:solidFill>
                  <a:srgbClr val="FFFFFF"/>
                </a:solidFill>
                <a:latin typeface="Calibri"/>
                <a:ea typeface="Calibri"/>
                <a:cs typeface="Calibri"/>
                <a:sym typeface="Calibri"/>
              </a:rPr>
              <a:t>.</a:t>
            </a:r>
            <a:endParaRPr/>
          </a:p>
        </p:txBody>
      </p:sp>
      <p:sp>
        <p:nvSpPr>
          <p:cNvPr id="361" name="Google Shape;361;p12"/>
          <p:cNvSpPr txBox="1"/>
          <p:nvPr/>
        </p:nvSpPr>
        <p:spPr>
          <a:xfrm>
            <a:off x="206102" y="6081610"/>
            <a:ext cx="553972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Timeline will be context specific and will vary country by country</a:t>
            </a:r>
            <a:endParaRPr/>
          </a:p>
        </p:txBody>
      </p:sp>
      <p:sp>
        <p:nvSpPr>
          <p:cNvPr id="362" name="Google Shape;362;p12"/>
          <p:cNvSpPr/>
          <p:nvPr/>
        </p:nvSpPr>
        <p:spPr>
          <a:xfrm>
            <a:off x="228398" y="5237271"/>
            <a:ext cx="3115861" cy="616998"/>
          </a:xfrm>
          <a:prstGeom prst="notchedRightArrow">
            <a:avLst>
              <a:gd fmla="val 50000" name="adj1"/>
              <a:gd fmla="val 50000" name="adj2"/>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2"/>
          <p:cNvSpPr txBox="1"/>
          <p:nvPr/>
        </p:nvSpPr>
        <p:spPr>
          <a:xfrm>
            <a:off x="628534" y="5793571"/>
            <a:ext cx="17610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8- 12 weeks</a:t>
            </a:r>
            <a:endParaRPr sz="1800">
              <a:solidFill>
                <a:schemeClr val="dk1"/>
              </a:solidFill>
              <a:latin typeface="Calibri"/>
              <a:ea typeface="Calibri"/>
              <a:cs typeface="Calibri"/>
              <a:sym typeface="Calibri"/>
            </a:endParaRPr>
          </a:p>
        </p:txBody>
      </p:sp>
      <p:sp>
        <p:nvSpPr>
          <p:cNvPr id="364" name="Google Shape;364;p12"/>
          <p:cNvSpPr/>
          <p:nvPr/>
        </p:nvSpPr>
        <p:spPr>
          <a:xfrm>
            <a:off x="4461934" y="5253920"/>
            <a:ext cx="3689992" cy="829583"/>
          </a:xfrm>
          <a:prstGeom prst="notchedRightArrow">
            <a:avLst>
              <a:gd fmla="val 50000" name="adj1"/>
              <a:gd fmla="val 50000" name="adj2"/>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2"/>
          <p:cNvSpPr/>
          <p:nvPr/>
        </p:nvSpPr>
        <p:spPr>
          <a:xfrm>
            <a:off x="8295906" y="5261357"/>
            <a:ext cx="3689992" cy="829583"/>
          </a:xfrm>
          <a:prstGeom prst="notchedRightArrow">
            <a:avLst>
              <a:gd fmla="val 50000" name="adj1"/>
              <a:gd fmla="val 50000" name="adj2"/>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2"/>
          <p:cNvSpPr txBox="1"/>
          <p:nvPr/>
        </p:nvSpPr>
        <p:spPr>
          <a:xfrm>
            <a:off x="5393268" y="5909733"/>
            <a:ext cx="17610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6- 8 weeks</a:t>
            </a:r>
            <a:endParaRPr sz="1800">
              <a:solidFill>
                <a:schemeClr val="dk1"/>
              </a:solidFill>
              <a:latin typeface="Calibri"/>
              <a:ea typeface="Calibri"/>
              <a:cs typeface="Calibri"/>
              <a:sym typeface="Calibri"/>
            </a:endParaRPr>
          </a:p>
        </p:txBody>
      </p:sp>
      <p:sp>
        <p:nvSpPr>
          <p:cNvPr id="367" name="Google Shape;367;p12"/>
          <p:cNvSpPr txBox="1"/>
          <p:nvPr/>
        </p:nvSpPr>
        <p:spPr>
          <a:xfrm>
            <a:off x="9338735" y="5877467"/>
            <a:ext cx="17610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6-8 weeks</a:t>
            </a:r>
            <a:endParaRPr sz="1800">
              <a:solidFill>
                <a:schemeClr val="dk1"/>
              </a:solidFill>
              <a:latin typeface="Calibri"/>
              <a:ea typeface="Calibri"/>
              <a:cs typeface="Calibri"/>
              <a:sym typeface="Calibri"/>
            </a:endParaRPr>
          </a:p>
        </p:txBody>
      </p:sp>
      <p:sp>
        <p:nvSpPr>
          <p:cNvPr id="368" name="Google Shape;368;p12"/>
          <p:cNvSpPr/>
          <p:nvPr/>
        </p:nvSpPr>
        <p:spPr>
          <a:xfrm>
            <a:off x="3217334" y="5278895"/>
            <a:ext cx="1452637" cy="328862"/>
          </a:xfrm>
          <a:prstGeom prst="curvedDownArrow">
            <a:avLst>
              <a:gd fmla="val 25000" name="adj1"/>
              <a:gd fmla="val 50000" name="adj2"/>
              <a:gd fmla="val 25000" name="adj3"/>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69" name="Google Shape;369;p12"/>
          <p:cNvSpPr/>
          <p:nvPr/>
        </p:nvSpPr>
        <p:spPr>
          <a:xfrm>
            <a:off x="7238703" y="5978237"/>
            <a:ext cx="1862666" cy="381000"/>
          </a:xfrm>
          <a:prstGeom prst="curvedUpArrow">
            <a:avLst>
              <a:gd fmla="val 25000" name="adj1"/>
              <a:gd fmla="val 50000" name="adj2"/>
              <a:gd fmla="val 25000" name="adj3"/>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70" name="Google Shape;370;p12"/>
          <p:cNvSpPr txBox="1"/>
          <p:nvPr/>
        </p:nvSpPr>
        <p:spPr>
          <a:xfrm>
            <a:off x="3354147" y="5395725"/>
            <a:ext cx="157480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Ordering time</a:t>
            </a:r>
            <a:endParaRPr/>
          </a:p>
        </p:txBody>
      </p:sp>
      <p:sp>
        <p:nvSpPr>
          <p:cNvPr id="371" name="Google Shape;371;p12"/>
          <p:cNvSpPr txBox="1"/>
          <p:nvPr/>
        </p:nvSpPr>
        <p:spPr>
          <a:xfrm>
            <a:off x="7582483" y="6008798"/>
            <a:ext cx="157480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Ordering time</a:t>
            </a:r>
            <a:endParaRPr/>
          </a:p>
        </p:txBody>
      </p:sp>
      <p:sp>
        <p:nvSpPr>
          <p:cNvPr id="372" name="Google Shape;372;p12"/>
          <p:cNvSpPr txBox="1"/>
          <p:nvPr/>
        </p:nvSpPr>
        <p:spPr>
          <a:xfrm>
            <a:off x="921497" y="6336327"/>
            <a:ext cx="887564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u="sng">
                <a:solidFill>
                  <a:schemeClr val="dk1"/>
                </a:solidFill>
                <a:latin typeface="Calibri"/>
                <a:ea typeface="Calibri"/>
                <a:cs typeface="Calibri"/>
                <a:sym typeface="Calibri"/>
                <a:hlinkClick r:id="rId4">
                  <a:extLst>
                    <a:ext uri="{A12FA001-AC4F-418D-AE19-62706E023703}">
                      <ahyp:hlinkClr val="tx"/>
                    </a:ext>
                  </a:extLst>
                </a:hlinkClick>
              </a:rPr>
              <a:t>https://www.who.int/tools/optimizing-hiv-testing-algorithms-toolkit</a:t>
            </a:r>
            <a:r>
              <a:rPr lang="en-US" sz="1600">
                <a:solidFill>
                  <a:schemeClr val="dk1"/>
                </a:solidFill>
                <a:latin typeface="Calibri"/>
                <a:ea typeface="Calibri"/>
                <a:cs typeface="Calibri"/>
                <a:sym typeface="Calibri"/>
              </a:rPr>
              <a:t>: </a:t>
            </a:r>
            <a:r>
              <a:rPr b="1" lang="en-US" sz="1600">
                <a:solidFill>
                  <a:schemeClr val="dk1"/>
                </a:solidFill>
                <a:latin typeface="Calibri"/>
                <a:ea typeface="Calibri"/>
                <a:cs typeface="Calibri"/>
                <a:sym typeface="Calibri"/>
              </a:rPr>
              <a:t>Verification tool kit </a:t>
            </a:r>
            <a:endParaRPr sz="16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79" name="Google Shape;379;p13"/>
          <p:cNvSpPr txBox="1"/>
          <p:nvPr>
            <p:ph idx="1" type="body"/>
          </p:nvPr>
        </p:nvSpPr>
        <p:spPr>
          <a:xfrm>
            <a:off x="157327" y="1099667"/>
            <a:ext cx="7616302" cy="504580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b="1" lang="en-US" sz="1800">
                <a:latin typeface="Calibri"/>
                <a:ea typeface="Calibri"/>
                <a:cs typeface="Calibri"/>
                <a:sym typeface="Calibri"/>
              </a:rPr>
              <a:t>Testing strategies should reflect changes in epidemiology:</a:t>
            </a:r>
            <a:endParaRPr/>
          </a:p>
          <a:p>
            <a:pPr indent="-228600" lvl="1" marL="493394" rtl="0" algn="l">
              <a:lnSpc>
                <a:spcPct val="90000"/>
              </a:lnSpc>
              <a:spcBef>
                <a:spcPts val="500"/>
              </a:spcBef>
              <a:spcAft>
                <a:spcPts val="0"/>
              </a:spcAft>
              <a:buClr>
                <a:schemeClr val="dk1"/>
              </a:buClr>
              <a:buSzPct val="100000"/>
              <a:buChar char="•"/>
            </a:pPr>
            <a:r>
              <a:rPr lang="en-US" sz="1800">
                <a:latin typeface="Calibri"/>
                <a:ea typeface="Calibri"/>
                <a:cs typeface="Calibri"/>
                <a:sym typeface="Calibri"/>
              </a:rPr>
              <a:t>3-assay testing strategy substantially reduces false-positive misclassifications to ensure that the 99% PPV target is achieved.</a:t>
            </a:r>
            <a:endParaRPr/>
          </a:p>
          <a:p>
            <a:pPr indent="-228600" lvl="1" marL="493394" rtl="0" algn="l">
              <a:lnSpc>
                <a:spcPct val="90000"/>
              </a:lnSpc>
              <a:spcBef>
                <a:spcPts val="500"/>
              </a:spcBef>
              <a:spcAft>
                <a:spcPts val="0"/>
              </a:spcAft>
              <a:buClr>
                <a:schemeClr val="dk1"/>
              </a:buClr>
              <a:buSzPct val="100000"/>
              <a:buChar char="•"/>
            </a:pPr>
            <a:r>
              <a:rPr lang="en-US" sz="1800">
                <a:latin typeface="Calibri"/>
                <a:ea typeface="Calibri"/>
                <a:cs typeface="Calibri"/>
                <a:sym typeface="Calibri"/>
              </a:rPr>
              <a:t>Increases ‘</a:t>
            </a:r>
            <a:r>
              <a:rPr i="1" lang="en-US" sz="1800">
                <a:latin typeface="Calibri"/>
                <a:ea typeface="Calibri"/>
                <a:cs typeface="Calibri"/>
                <a:sym typeface="Calibri"/>
              </a:rPr>
              <a:t>inconclusive</a:t>
            </a:r>
            <a:r>
              <a:rPr lang="en-US" sz="1800">
                <a:latin typeface="Calibri"/>
                <a:ea typeface="Calibri"/>
                <a:cs typeface="Calibri"/>
                <a:sym typeface="Calibri"/>
              </a:rPr>
              <a:t>’ results (A1+/A2+/A3-), but most will be confirmed negative at day 14 </a:t>
            </a:r>
            <a:r>
              <a:rPr i="1" lang="en-US" sz="1800">
                <a:latin typeface="Calibri"/>
                <a:ea typeface="Calibri"/>
                <a:cs typeface="Calibri"/>
                <a:sym typeface="Calibri"/>
              </a:rPr>
              <a:t>(a good thing)</a:t>
            </a:r>
            <a:r>
              <a:rPr lang="en-US" sz="1800">
                <a:latin typeface="Calibri"/>
                <a:ea typeface="Calibri"/>
                <a:cs typeface="Calibri"/>
                <a:sym typeface="Calibri"/>
              </a:rPr>
              <a:t>. </a:t>
            </a:r>
            <a:endParaRPr/>
          </a:p>
          <a:p>
            <a:pPr indent="0" lvl="1" marL="264795" rtl="0" algn="l">
              <a:lnSpc>
                <a:spcPct val="90000"/>
              </a:lnSpc>
              <a:spcBef>
                <a:spcPts val="500"/>
              </a:spcBef>
              <a:spcAft>
                <a:spcPts val="0"/>
              </a:spcAft>
              <a:buClr>
                <a:schemeClr val="dk1"/>
              </a:buClr>
              <a:buSzPct val="100000"/>
              <a:buNone/>
            </a:pPr>
            <a:r>
              <a:rPr b="1" lang="en-US" sz="1800">
                <a:latin typeface="Calibri"/>
                <a:ea typeface="Calibri"/>
                <a:cs typeface="Calibri"/>
                <a:sym typeface="Calibri"/>
              </a:rPr>
              <a:t>Incremental budgetary impacts are low:</a:t>
            </a:r>
            <a:endParaRPr/>
          </a:p>
          <a:p>
            <a:pPr indent="-228600" lvl="0" marL="488950" rtl="0" algn="l">
              <a:lnSpc>
                <a:spcPct val="90000"/>
              </a:lnSpc>
              <a:spcBef>
                <a:spcPts val="500"/>
              </a:spcBef>
              <a:spcAft>
                <a:spcPts val="0"/>
              </a:spcAft>
              <a:buClr>
                <a:schemeClr val="dk1"/>
              </a:buClr>
              <a:buSzPct val="100000"/>
              <a:buChar char="•"/>
            </a:pPr>
            <a:r>
              <a:rPr lang="en-US" sz="1800">
                <a:latin typeface="Calibri"/>
                <a:ea typeface="Calibri"/>
                <a:cs typeface="Calibri"/>
                <a:sym typeface="Calibri"/>
              </a:rPr>
              <a:t>Cost of the 3- vs. 2-test algorithm are similar; switching to 3 test strategy doesn’t substantially increase costs</a:t>
            </a:r>
            <a:endParaRPr/>
          </a:p>
          <a:p>
            <a:pPr indent="-228600" lvl="0" marL="488950" rtl="0" algn="l">
              <a:lnSpc>
                <a:spcPct val="90000"/>
              </a:lnSpc>
              <a:spcBef>
                <a:spcPts val="500"/>
              </a:spcBef>
              <a:spcAft>
                <a:spcPts val="0"/>
              </a:spcAft>
              <a:buClr>
                <a:schemeClr val="dk1"/>
              </a:buClr>
              <a:buSzPct val="100000"/>
              <a:buChar char="•"/>
            </a:pPr>
            <a:r>
              <a:rPr lang="en-US" sz="1800">
                <a:latin typeface="Calibri"/>
                <a:ea typeface="Calibri"/>
                <a:cs typeface="Calibri"/>
                <a:sym typeface="Calibri"/>
              </a:rPr>
              <a:t>Retesting before ART initiation remains cost-saving</a:t>
            </a:r>
            <a:endParaRPr/>
          </a:p>
          <a:p>
            <a:pPr indent="0" lvl="0" marL="41275" rtl="0" algn="l">
              <a:lnSpc>
                <a:spcPct val="90000"/>
              </a:lnSpc>
              <a:spcBef>
                <a:spcPts val="500"/>
              </a:spcBef>
              <a:spcAft>
                <a:spcPts val="0"/>
              </a:spcAft>
              <a:buClr>
                <a:schemeClr val="dk1"/>
              </a:buClr>
              <a:buSzPct val="100000"/>
              <a:buNone/>
            </a:pPr>
            <a:r>
              <a:rPr b="1" lang="en-US" sz="1800">
                <a:latin typeface="Calibri"/>
                <a:ea typeface="Calibri"/>
                <a:cs typeface="Calibri"/>
                <a:sym typeface="Calibri"/>
              </a:rPr>
              <a:t>  Quality management systems:</a:t>
            </a:r>
            <a:endParaRPr/>
          </a:p>
          <a:p>
            <a:pPr indent="-228600" lvl="0" marL="488950" rtl="0" algn="l">
              <a:lnSpc>
                <a:spcPct val="90000"/>
              </a:lnSpc>
              <a:spcBef>
                <a:spcPts val="500"/>
              </a:spcBef>
              <a:spcAft>
                <a:spcPts val="0"/>
              </a:spcAft>
              <a:buClr>
                <a:schemeClr val="dk1"/>
              </a:buClr>
              <a:buSzPct val="100000"/>
              <a:buChar char="•"/>
            </a:pPr>
            <a:r>
              <a:rPr b="0" i="0" lang="en-US" sz="1800">
                <a:latin typeface="Calibri"/>
                <a:ea typeface="Calibri"/>
                <a:cs typeface="Calibri"/>
                <a:sym typeface="Calibri"/>
              </a:rPr>
              <a:t>Ensuring accurate HIV test results is a priority, aligned with WHO's 5 Cs for HIV testing </a:t>
            </a:r>
            <a:r>
              <a:rPr lang="en-US" sz="1800">
                <a:solidFill>
                  <a:srgbClr val="3C3D3C"/>
                </a:solidFill>
                <a:latin typeface="Calibri"/>
                <a:ea typeface="Calibri"/>
                <a:cs typeface="Calibri"/>
                <a:sym typeface="Calibri"/>
              </a:rPr>
              <a:t>regardless of the type of testing site and who are the testers (profile)</a:t>
            </a:r>
            <a:endParaRPr sz="1800">
              <a:latin typeface="Calibri"/>
              <a:ea typeface="Calibri"/>
              <a:cs typeface="Calibri"/>
              <a:sym typeface="Calibri"/>
            </a:endParaRPr>
          </a:p>
          <a:p>
            <a:pPr indent="-228600" lvl="0" marL="488950" rtl="0" algn="l">
              <a:lnSpc>
                <a:spcPct val="90000"/>
              </a:lnSpc>
              <a:spcBef>
                <a:spcPts val="500"/>
              </a:spcBef>
              <a:spcAft>
                <a:spcPts val="0"/>
              </a:spcAft>
              <a:buClr>
                <a:schemeClr val="dk1"/>
              </a:buClr>
              <a:buSzPct val="100000"/>
              <a:buChar char="•"/>
            </a:pPr>
            <a:r>
              <a:rPr lang="en-US" sz="1800">
                <a:latin typeface="Calibri"/>
                <a:ea typeface="Calibri"/>
                <a:cs typeface="Calibri"/>
                <a:sym typeface="Calibri"/>
              </a:rPr>
              <a:t>WHO is working on finding new ways to optimize the quality of testing across multiple diseases</a:t>
            </a:r>
            <a:endParaRPr/>
          </a:p>
          <a:p>
            <a:pPr indent="-228600" lvl="0" marL="488950" rtl="0" algn="l">
              <a:lnSpc>
                <a:spcPct val="90000"/>
              </a:lnSpc>
              <a:spcBef>
                <a:spcPts val="500"/>
              </a:spcBef>
              <a:spcAft>
                <a:spcPts val="0"/>
              </a:spcAft>
              <a:buClr>
                <a:schemeClr val="dk1"/>
              </a:buClr>
              <a:buSzPct val="100000"/>
              <a:buChar char="•"/>
            </a:pPr>
            <a:r>
              <a:rPr lang="en-US" sz="1800">
                <a:latin typeface="Calibri"/>
                <a:ea typeface="Calibri"/>
                <a:cs typeface="Calibri"/>
                <a:sym typeface="Calibri"/>
              </a:rPr>
              <a:t>Supporting countries to Incorporate QMS into their policies and testing guidance</a:t>
            </a:r>
            <a:endParaRPr/>
          </a:p>
          <a:p>
            <a:pPr indent="-228600" lvl="0" marL="488950" rtl="0" algn="l">
              <a:lnSpc>
                <a:spcPct val="90000"/>
              </a:lnSpc>
              <a:spcBef>
                <a:spcPts val="500"/>
              </a:spcBef>
              <a:spcAft>
                <a:spcPts val="0"/>
              </a:spcAft>
              <a:buClr>
                <a:schemeClr val="dk1"/>
              </a:buClr>
              <a:buSzPct val="100000"/>
              <a:buChar char="•"/>
            </a:pPr>
            <a:r>
              <a:rPr lang="en-US" sz="1800">
                <a:latin typeface="Calibri"/>
                <a:ea typeface="Calibri"/>
                <a:cs typeface="Calibri"/>
                <a:sym typeface="Calibri"/>
              </a:rPr>
              <a:t>The development of a QMS toolkit discussed during a recent webinar and technical and financial stakeholders showed immense interest</a:t>
            </a:r>
            <a:endParaRPr/>
          </a:p>
          <a:p>
            <a:pPr indent="-228600" lvl="0" marL="488950" rtl="0" algn="l">
              <a:lnSpc>
                <a:spcPct val="90000"/>
              </a:lnSpc>
              <a:spcBef>
                <a:spcPts val="500"/>
              </a:spcBef>
              <a:spcAft>
                <a:spcPts val="0"/>
              </a:spcAft>
              <a:buClr>
                <a:schemeClr val="dk1"/>
              </a:buClr>
              <a:buSzPct val="100000"/>
              <a:buChar char="•"/>
            </a:pPr>
            <a:r>
              <a:rPr lang="en-US" sz="1800">
                <a:latin typeface="Calibri"/>
                <a:ea typeface="Calibri"/>
                <a:cs typeface="Calibri"/>
                <a:sym typeface="Calibri"/>
              </a:rPr>
              <a:t>The diagnostic task force established to oversee the new tools developments and reinforce QMS capacities </a:t>
            </a:r>
            <a:endParaRPr/>
          </a:p>
        </p:txBody>
      </p:sp>
      <p:pic>
        <p:nvPicPr>
          <p:cNvPr descr="A screenshot of a website&#10;&#10;Description automatically generated" id="380" name="Google Shape;380;p13"/>
          <p:cNvPicPr preferRelativeResize="0"/>
          <p:nvPr/>
        </p:nvPicPr>
        <p:blipFill rotWithShape="1">
          <a:blip r:embed="rId3">
            <a:alphaModFix/>
          </a:blip>
          <a:srcRect b="-1" l="18327" r="11440" t="0"/>
          <a:stretch/>
        </p:blipFill>
        <p:spPr>
          <a:xfrm>
            <a:off x="7773629" y="1114190"/>
            <a:ext cx="3941064" cy="4096512"/>
          </a:xfrm>
          <a:prstGeom prst="rect">
            <a:avLst/>
          </a:prstGeom>
          <a:noFill/>
          <a:ln>
            <a:noFill/>
          </a:ln>
        </p:spPr>
      </p:pic>
      <p:sp>
        <p:nvSpPr>
          <p:cNvPr id="381" name="Google Shape;381;p13"/>
          <p:cNvSpPr txBox="1"/>
          <p:nvPr/>
        </p:nvSpPr>
        <p:spPr>
          <a:xfrm>
            <a:off x="7953375" y="5403961"/>
            <a:ext cx="4238625"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Calibri"/>
                <a:ea typeface="Calibri"/>
                <a:cs typeface="Calibri"/>
                <a:sym typeface="Calibri"/>
              </a:rPr>
              <a:t>https://www.who.int/health-topics/in-vitro-diagnostics#tab=tab_1</a:t>
            </a:r>
            <a:endParaRPr/>
          </a:p>
        </p:txBody>
      </p:sp>
      <p:pic>
        <p:nvPicPr>
          <p:cNvPr descr="Image result for who logo" id="382" name="Google Shape;382;p13"/>
          <p:cNvPicPr preferRelativeResize="0"/>
          <p:nvPr/>
        </p:nvPicPr>
        <p:blipFill rotWithShape="1">
          <a:blip r:embed="rId4">
            <a:alphaModFix/>
          </a:blip>
          <a:srcRect b="0" l="0" r="0" t="0"/>
          <a:stretch/>
        </p:blipFill>
        <p:spPr>
          <a:xfrm>
            <a:off x="9402165" y="6357864"/>
            <a:ext cx="1614562" cy="500136"/>
          </a:xfrm>
          <a:prstGeom prst="rect">
            <a:avLst/>
          </a:prstGeom>
          <a:noFill/>
          <a:ln>
            <a:noFill/>
          </a:ln>
        </p:spPr>
      </p:pic>
      <p:pic>
        <p:nvPicPr>
          <p:cNvPr descr="86,096 Simplified Images, Stock Photos, 3D objects ..." id="383" name="Google Shape;383;p13"/>
          <p:cNvPicPr preferRelativeResize="0"/>
          <p:nvPr/>
        </p:nvPicPr>
        <p:blipFill rotWithShape="1">
          <a:blip r:embed="rId5">
            <a:alphaModFix/>
          </a:blip>
          <a:srcRect b="0" l="0" r="0" t="0"/>
          <a:stretch/>
        </p:blipFill>
        <p:spPr>
          <a:xfrm>
            <a:off x="5016500" y="5711825"/>
            <a:ext cx="1079500" cy="1009650"/>
          </a:xfrm>
          <a:prstGeom prst="rect">
            <a:avLst/>
          </a:prstGeom>
          <a:noFill/>
          <a:ln>
            <a:noFill/>
          </a:ln>
        </p:spPr>
      </p:pic>
      <p:sp>
        <p:nvSpPr>
          <p:cNvPr id="384" name="Google Shape;384;p13"/>
          <p:cNvSpPr txBox="1"/>
          <p:nvPr/>
        </p:nvSpPr>
        <p:spPr>
          <a:xfrm>
            <a:off x="3287115" y="6420406"/>
            <a:ext cx="61150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chemeClr val="dk1"/>
                </a:solidFill>
                <a:latin typeface="Calibri"/>
                <a:ea typeface="Calibri"/>
                <a:cs typeface="Calibri"/>
                <a:sym typeface="Calibri"/>
              </a:rPr>
              <a:t>Simplified QMS toolkit </a:t>
            </a:r>
            <a:endParaRPr sz="1800">
              <a:solidFill>
                <a:schemeClr val="dk1"/>
              </a:solidFill>
              <a:latin typeface="Calibri"/>
              <a:ea typeface="Calibri"/>
              <a:cs typeface="Calibri"/>
              <a:sym typeface="Calibri"/>
            </a:endParaRPr>
          </a:p>
        </p:txBody>
      </p:sp>
      <p:sp>
        <p:nvSpPr>
          <p:cNvPr id="385" name="Google Shape;385;p13"/>
          <p:cNvSpPr/>
          <p:nvPr/>
        </p:nvSpPr>
        <p:spPr>
          <a:xfrm>
            <a:off x="0" y="0"/>
            <a:ext cx="12192000" cy="836859"/>
          </a:xfrm>
          <a:prstGeom prst="rect">
            <a:avLst/>
          </a:prstGeom>
          <a:solidFill>
            <a:srgbClr val="0070C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chemeClr val="lt1"/>
              </a:solidFill>
              <a:latin typeface="Calibri"/>
              <a:ea typeface="Calibri"/>
              <a:cs typeface="Calibri"/>
              <a:sym typeface="Calibri"/>
            </a:endParaRPr>
          </a:p>
          <a:p>
            <a:pPr indent="0" lvl="0" marL="0" marR="0" rtl="0" algn="ctr">
              <a:spcBef>
                <a:spcPts val="0"/>
              </a:spcBef>
              <a:spcAft>
                <a:spcPts val="0"/>
              </a:spcAft>
              <a:buNone/>
            </a:pPr>
            <a:r>
              <a:rPr b="1" lang="en-US" sz="3600">
                <a:solidFill>
                  <a:schemeClr val="lt1"/>
                </a:solidFill>
                <a:latin typeface="Calibri"/>
                <a:ea typeface="Calibri"/>
                <a:cs typeface="Calibri"/>
                <a:sym typeface="Calibri"/>
              </a:rPr>
              <a:t>Conclusions</a:t>
            </a:r>
            <a:endParaRPr/>
          </a:p>
          <a:p>
            <a:pPr indent="0" lvl="0" marL="0" marR="0" rtl="0" algn="l">
              <a:spcBef>
                <a:spcPts val="0"/>
              </a:spcBef>
              <a:spcAft>
                <a:spcPts val="0"/>
              </a:spcAft>
              <a:buNone/>
            </a:pPr>
            <a:r>
              <a:t/>
            </a:r>
            <a:endParaRPr b="1" sz="40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grpSp>
        <p:nvGrpSpPr>
          <p:cNvPr id="390" name="Google Shape;390;p14"/>
          <p:cNvGrpSpPr/>
          <p:nvPr/>
        </p:nvGrpSpPr>
        <p:grpSpPr>
          <a:xfrm>
            <a:off x="1901322" y="1056855"/>
            <a:ext cx="8620845" cy="2204625"/>
            <a:chOff x="1947621" y="160389"/>
            <a:chExt cx="8620845" cy="2204625"/>
          </a:xfrm>
        </p:grpSpPr>
        <p:sp>
          <p:nvSpPr>
            <p:cNvPr id="391" name="Google Shape;391;p14">
              <a:hlinkClick r:id="rId3"/>
            </p:cNvPr>
            <p:cNvSpPr txBox="1"/>
            <p:nvPr/>
          </p:nvSpPr>
          <p:spPr>
            <a:xfrm>
              <a:off x="2827298" y="1645014"/>
              <a:ext cx="2880000" cy="720000"/>
            </a:xfrm>
            <a:prstGeom prst="rect">
              <a:avLst/>
            </a:prstGeom>
            <a:solidFill>
              <a:srgbClr val="5E2FAB"/>
            </a:solidFill>
            <a:ln cap="flat" cmpd="sng" w="19050">
              <a:solidFill>
                <a:schemeClr val="lt1"/>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WHO HIV Testing Services Dashboard</a:t>
              </a:r>
              <a:endParaRPr b="0" i="0" sz="1800" u="none" cap="none" strike="noStrike">
                <a:solidFill>
                  <a:srgbClr val="000000"/>
                </a:solidFill>
                <a:latin typeface="Arial"/>
                <a:ea typeface="Arial"/>
                <a:cs typeface="Arial"/>
                <a:sym typeface="Arial"/>
              </a:endParaRPr>
            </a:p>
          </p:txBody>
        </p:sp>
        <p:sp>
          <p:nvSpPr>
            <p:cNvPr id="392" name="Google Shape;392;p14">
              <a:hlinkClick r:id="rId4"/>
            </p:cNvPr>
            <p:cNvSpPr txBox="1"/>
            <p:nvPr/>
          </p:nvSpPr>
          <p:spPr>
            <a:xfrm>
              <a:off x="6484704" y="1645014"/>
              <a:ext cx="2880000" cy="720000"/>
            </a:xfrm>
            <a:prstGeom prst="rect">
              <a:avLst/>
            </a:prstGeom>
            <a:solidFill>
              <a:srgbClr val="8CCDCD"/>
            </a:solidFill>
            <a:ln cap="flat" cmpd="sng" w="19050">
              <a:solidFill>
                <a:schemeClr val="lt1"/>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WHO HIV Testing Services Info App</a:t>
              </a:r>
              <a:endParaRPr b="0" i="0" sz="1800" u="none" cap="none" strike="noStrike">
                <a:solidFill>
                  <a:srgbClr val="000000"/>
                </a:solidFill>
                <a:latin typeface="Arial"/>
                <a:ea typeface="Arial"/>
                <a:cs typeface="Arial"/>
                <a:sym typeface="Arial"/>
              </a:endParaRPr>
            </a:p>
          </p:txBody>
        </p:sp>
        <p:sp>
          <p:nvSpPr>
            <p:cNvPr id="393" name="Google Shape;393;p14"/>
            <p:cNvSpPr txBox="1"/>
            <p:nvPr/>
          </p:nvSpPr>
          <p:spPr>
            <a:xfrm>
              <a:off x="1947621" y="160389"/>
              <a:ext cx="8620845"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Calibri"/>
                <a:buNone/>
              </a:pPr>
              <a:r>
                <a:t/>
              </a:r>
              <a:endParaRPr b="1" i="0" sz="3600" u="none" cap="none" strike="noStrike">
                <a:solidFill>
                  <a:srgbClr val="000000"/>
                </a:solidFill>
                <a:latin typeface="Verdana"/>
                <a:ea typeface="Verdana"/>
                <a:cs typeface="Verdana"/>
                <a:sym typeface="Verdana"/>
              </a:endParaRPr>
            </a:p>
          </p:txBody>
        </p:sp>
      </p:grpSp>
      <p:sp>
        <p:nvSpPr>
          <p:cNvPr id="394" name="Google Shape;394;p14"/>
          <p:cNvSpPr/>
          <p:nvPr/>
        </p:nvSpPr>
        <p:spPr>
          <a:xfrm>
            <a:off x="3474720" y="4331590"/>
            <a:ext cx="5063615" cy="1846619"/>
          </a:xfrm>
          <a:prstGeom prst="rect">
            <a:avLst/>
          </a:prstGeom>
          <a:noFill/>
          <a:ln>
            <a:noFill/>
          </a:ln>
        </p:spPr>
        <p:txBody>
          <a:bodyPr anchorCtr="0" anchor="t" bIns="45700" lIns="91425" spcFirstLastPara="1" rIns="91425" wrap="square" tIns="45700">
            <a:spAutoFit/>
          </a:bodyPr>
          <a:lstStyle/>
          <a:p>
            <a:pPr indent="-406400" lvl="0" marL="457200" marR="0" rtl="0" algn="ctr">
              <a:lnSpc>
                <a:spcPct val="100000"/>
              </a:lnSpc>
              <a:spcBef>
                <a:spcPts val="0"/>
              </a:spcBef>
              <a:spcAft>
                <a:spcPts val="0"/>
              </a:spcAft>
              <a:buClr>
                <a:srgbClr val="7F7F7F"/>
              </a:buClr>
              <a:buSzPts val="2400"/>
              <a:buFont typeface="Arial"/>
              <a:buNone/>
            </a:pPr>
            <a:r>
              <a:rPr b="1" i="0" lang="en-US" sz="2400" u="none" cap="none" strike="noStrike">
                <a:solidFill>
                  <a:srgbClr val="7F7F7F"/>
                </a:solidFill>
                <a:latin typeface="Arial"/>
                <a:ea typeface="Arial"/>
                <a:cs typeface="Arial"/>
                <a:sym typeface="Arial"/>
              </a:rPr>
              <a:t>Questions? </a:t>
            </a:r>
            <a:endParaRPr b="0" i="0" sz="2400" u="none" cap="none" strike="noStrike">
              <a:solidFill>
                <a:srgbClr val="7F7F7F"/>
              </a:solidFill>
              <a:latin typeface="Arial"/>
              <a:ea typeface="Arial"/>
              <a:cs typeface="Arial"/>
              <a:sym typeface="Arial"/>
            </a:endParaRPr>
          </a:p>
          <a:p>
            <a:pPr indent="-406400" lvl="0" marL="457200" marR="0" rtl="0" algn="ctr">
              <a:lnSpc>
                <a:spcPct val="100000"/>
              </a:lnSpc>
              <a:spcBef>
                <a:spcPts val="0"/>
              </a:spcBef>
              <a:spcAft>
                <a:spcPts val="0"/>
              </a:spcAft>
              <a:buClr>
                <a:schemeClr val="dk1"/>
              </a:buClr>
              <a:buSzPts val="1800"/>
              <a:buFont typeface="Calibri"/>
              <a:buNone/>
            </a:pPr>
            <a:r>
              <a:t/>
            </a:r>
            <a:endParaRPr b="1" i="0" sz="1800" u="none" cap="none" strike="noStrike">
              <a:solidFill>
                <a:srgbClr val="0088B8"/>
              </a:solidFill>
              <a:latin typeface="Arial"/>
              <a:ea typeface="Arial"/>
              <a:cs typeface="Arial"/>
              <a:sym typeface="Arial"/>
            </a:endParaRPr>
          </a:p>
          <a:p>
            <a:pPr indent="-406400" lvl="0" marL="45720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Contact: Cheryl Johnson </a:t>
            </a:r>
            <a:r>
              <a:rPr b="1" i="0" lang="en-US" sz="1800" u="sng" cap="none" strike="noStrike">
                <a:solidFill>
                  <a:srgbClr val="000000"/>
                </a:solidFill>
                <a:latin typeface="Arial"/>
                <a:ea typeface="Arial"/>
                <a:cs typeface="Arial"/>
                <a:sym typeface="Arial"/>
                <a:hlinkClick r:id="rId5">
                  <a:extLst>
                    <a:ext uri="{A12FA001-AC4F-418D-AE19-62706E023703}">
                      <ahyp:hlinkClr val="tx"/>
                    </a:ext>
                  </a:extLst>
                </a:hlinkClick>
              </a:rPr>
              <a:t>johnsonc@who.int</a:t>
            </a:r>
            <a:endParaRPr b="1" i="0" sz="1800" u="sng" cap="none" strike="noStrike">
              <a:solidFill>
                <a:srgbClr val="000000"/>
              </a:solidFill>
              <a:latin typeface="Arial"/>
              <a:ea typeface="Arial"/>
              <a:cs typeface="Arial"/>
              <a:sym typeface="Arial"/>
            </a:endParaRPr>
          </a:p>
          <a:p>
            <a:pPr indent="-406400" lvl="0" marL="457200" marR="0" rtl="0" algn="l">
              <a:lnSpc>
                <a:spcPct val="100000"/>
              </a:lnSpc>
              <a:spcBef>
                <a:spcPts val="0"/>
              </a:spcBef>
              <a:spcAft>
                <a:spcPts val="0"/>
              </a:spcAft>
              <a:buClr>
                <a:srgbClr val="000000"/>
              </a:buClr>
              <a:buSzPts val="1800"/>
              <a:buFont typeface="Arial"/>
              <a:buNone/>
            </a:pPr>
            <a:r>
              <a:rPr i="0" lang="en-US" sz="1800" cap="none" strike="noStrike">
                <a:solidFill>
                  <a:srgbClr val="000000"/>
                </a:solidFill>
                <a:latin typeface="Arial"/>
                <a:ea typeface="Arial"/>
                <a:cs typeface="Arial"/>
                <a:sym typeface="Arial"/>
              </a:rPr>
              <a:t>		 Céline Lastrucci </a:t>
            </a:r>
            <a:r>
              <a:rPr b="1" i="0" lang="en-US" sz="1800" u="sng" cap="none" strike="noStrike">
                <a:solidFill>
                  <a:schemeClr val="dk1"/>
                </a:solidFill>
                <a:latin typeface="Arial"/>
                <a:ea typeface="Arial"/>
                <a:cs typeface="Arial"/>
                <a:sym typeface="Arial"/>
                <a:hlinkClick r:id="rId6">
                  <a:extLst>
                    <a:ext uri="{A12FA001-AC4F-418D-AE19-62706E023703}">
                      <ahyp:hlinkClr val="tx"/>
                    </a:ext>
                  </a:extLst>
                </a:hlinkClick>
              </a:rPr>
              <a:t>lastruccic@who.int</a:t>
            </a:r>
            <a:endParaRPr b="1" i="0" sz="1800" cap="none" strike="noStrike">
              <a:solidFill>
                <a:schemeClr val="dk1"/>
              </a:solidFill>
              <a:latin typeface="Arial"/>
              <a:ea typeface="Arial"/>
              <a:cs typeface="Arial"/>
              <a:sym typeface="Arial"/>
            </a:endParaRPr>
          </a:p>
          <a:p>
            <a:pPr indent="-406400" lvl="0" marL="457200" marR="0" rtl="0" algn="l">
              <a:spcBef>
                <a:spcPts val="0"/>
              </a:spcBef>
              <a:spcAft>
                <a:spcPts val="0"/>
              </a:spcAft>
              <a:buNone/>
            </a:pPr>
            <a:r>
              <a:rPr lang="en-US" sz="1800" u="none">
                <a:solidFill>
                  <a:schemeClr val="dk1"/>
                </a:solidFill>
                <a:latin typeface="Calibri"/>
                <a:ea typeface="Calibri"/>
                <a:cs typeface="Calibri"/>
                <a:sym typeface="Calibri"/>
              </a:rPr>
              <a:t>                   Alaleh Abadpour: </a:t>
            </a:r>
            <a:r>
              <a:rPr b="1" lang="en-US" sz="1800" u="sng">
                <a:solidFill>
                  <a:schemeClr val="dk1"/>
                </a:solidFill>
                <a:latin typeface="Calibri"/>
                <a:ea typeface="Calibri"/>
                <a:cs typeface="Calibri"/>
                <a:sym typeface="Calibri"/>
              </a:rPr>
              <a:t>abadpoura@who.int</a:t>
            </a:r>
            <a:endParaRPr b="1" sz="1800" u="sng">
              <a:solidFill>
                <a:schemeClr val="dk1"/>
              </a:solidFill>
              <a:latin typeface="Calibri"/>
              <a:ea typeface="Calibri"/>
              <a:cs typeface="Calibri"/>
              <a:sym typeface="Calibri"/>
            </a:endParaRPr>
          </a:p>
          <a:p>
            <a:pPr indent="-406400" lvl="0" marL="457200" marR="0" rtl="0" algn="l">
              <a:lnSpc>
                <a:spcPct val="100000"/>
              </a:lnSpc>
              <a:spcBef>
                <a:spcPts val="0"/>
              </a:spcBef>
              <a:spcAft>
                <a:spcPts val="0"/>
              </a:spcAft>
              <a:buClr>
                <a:schemeClr val="dk1"/>
              </a:buClr>
              <a:buSzPts val="1800"/>
              <a:buFont typeface="Arial"/>
              <a:buNone/>
            </a:pPr>
            <a:r>
              <a:rPr b="1" i="0" lang="en-US" sz="1800" cap="none" strike="noStrike">
                <a:solidFill>
                  <a:schemeClr val="dk1"/>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 </a:t>
            </a:r>
            <a:endParaRPr b="1" i="0" sz="1800" u="none" cap="none" strike="noStrike">
              <a:solidFill>
                <a:schemeClr val="dk1"/>
              </a:solidFill>
              <a:latin typeface="Arial"/>
              <a:ea typeface="Arial"/>
              <a:cs typeface="Arial"/>
              <a:sym typeface="Arial"/>
            </a:endParaRPr>
          </a:p>
        </p:txBody>
      </p:sp>
      <p:sp>
        <p:nvSpPr>
          <p:cNvPr id="395" name="Google Shape;395;p14">
            <a:hlinkClick r:id="rId7"/>
          </p:cNvPr>
          <p:cNvSpPr txBox="1"/>
          <p:nvPr/>
        </p:nvSpPr>
        <p:spPr>
          <a:xfrm>
            <a:off x="4500356" y="3483784"/>
            <a:ext cx="2880000" cy="400069"/>
          </a:xfrm>
          <a:prstGeom prst="rect">
            <a:avLst/>
          </a:prstGeom>
          <a:solidFill>
            <a:srgbClr val="7B7B7B"/>
          </a:solidFill>
          <a:ln cap="flat" cmpd="sng" w="19050">
            <a:solidFill>
              <a:schemeClr val="lt1"/>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000"/>
              <a:buFont typeface="Arial"/>
              <a:buNone/>
            </a:pPr>
            <a:r>
              <a:rPr b="1" i="0" lang="en-US" sz="2000" u="sng" cap="none" strike="noStrike">
                <a:solidFill>
                  <a:srgbClr val="FFFFFF"/>
                </a:solidFill>
                <a:latin typeface="Arial"/>
                <a:ea typeface="Arial"/>
                <a:cs typeface="Arial"/>
                <a:sym typeface="Arial"/>
                <a:hlinkClick r:id="rId8">
                  <a:extLst>
                    <a:ext uri="{A12FA001-AC4F-418D-AE19-62706E023703}">
                      <ahyp:hlinkClr val="tx"/>
                    </a:ext>
                  </a:extLst>
                </a:hlinkClick>
              </a:rPr>
              <a:t>WHO HTS GL</a:t>
            </a:r>
            <a:endParaRPr b="0" i="0" sz="1800" u="none" cap="none" strike="noStrike">
              <a:solidFill>
                <a:srgbClr val="FFFFFF"/>
              </a:solidFill>
              <a:latin typeface="Arial"/>
              <a:ea typeface="Arial"/>
              <a:cs typeface="Arial"/>
              <a:sym typeface="Arial"/>
            </a:endParaRPr>
          </a:p>
        </p:txBody>
      </p:sp>
      <p:pic>
        <p:nvPicPr>
          <p:cNvPr descr="Image result for who logo" id="396" name="Google Shape;396;p14"/>
          <p:cNvPicPr preferRelativeResize="0"/>
          <p:nvPr/>
        </p:nvPicPr>
        <p:blipFill rotWithShape="1">
          <a:blip r:embed="rId9">
            <a:alphaModFix/>
          </a:blip>
          <a:srcRect b="0" l="0" r="0" t="0"/>
          <a:stretch/>
        </p:blipFill>
        <p:spPr>
          <a:xfrm>
            <a:off x="10405120" y="6238467"/>
            <a:ext cx="1614562" cy="500136"/>
          </a:xfrm>
          <a:prstGeom prst="rect">
            <a:avLst/>
          </a:prstGeom>
          <a:noFill/>
          <a:ln>
            <a:noFill/>
          </a:ln>
        </p:spPr>
      </p:pic>
      <p:sp>
        <p:nvSpPr>
          <p:cNvPr id="397" name="Google Shape;397;p14"/>
          <p:cNvSpPr txBox="1"/>
          <p:nvPr>
            <p:ph type="title"/>
          </p:nvPr>
        </p:nvSpPr>
        <p:spPr>
          <a:xfrm>
            <a:off x="0" y="318295"/>
            <a:ext cx="12192000" cy="76199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Arial"/>
              <a:buNone/>
            </a:pPr>
            <a:r>
              <a:rPr b="1" lang="en-US" sz="3600">
                <a:latin typeface="Arial"/>
                <a:ea typeface="Arial"/>
                <a:cs typeface="Arial"/>
                <a:sym typeface="Arial"/>
              </a:rPr>
              <a:t>For more information on HIV testing services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15"/>
          <p:cNvSpPr/>
          <p:nvPr/>
        </p:nvSpPr>
        <p:spPr>
          <a:xfrm>
            <a:off x="0" y="11755"/>
            <a:ext cx="12240683" cy="1508105"/>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Calibri"/>
                <a:ea typeface="Calibri"/>
                <a:cs typeface="Calibri"/>
                <a:sym typeface="Calibri"/>
              </a:rPr>
              <a:t>Re-testing costs  and expected ART costs for misclassified </a:t>
            </a:r>
            <a:r>
              <a:rPr b="1" i="1" lang="en-US" sz="3600">
                <a:solidFill>
                  <a:schemeClr val="lt1"/>
                </a:solidFill>
                <a:latin typeface="Calibri"/>
                <a:ea typeface="Calibri"/>
                <a:cs typeface="Calibri"/>
                <a:sym typeface="Calibri"/>
              </a:rPr>
              <a:t>HIV-negative adults</a:t>
            </a:r>
            <a:endParaRPr/>
          </a:p>
          <a:p>
            <a:pPr indent="0" lvl="0" marL="0" marR="0" rtl="0" algn="ctr">
              <a:spcBef>
                <a:spcPts val="0"/>
              </a:spcBef>
              <a:spcAft>
                <a:spcPts val="0"/>
              </a:spcAft>
              <a:buNone/>
            </a:pPr>
            <a:r>
              <a:rPr b="1" i="1" lang="en-US" sz="2000">
                <a:solidFill>
                  <a:srgbClr val="00B0F0"/>
                </a:solidFill>
                <a:latin typeface="Calibri"/>
                <a:ea typeface="Calibri"/>
                <a:cs typeface="Calibri"/>
                <a:sym typeface="Calibri"/>
              </a:rPr>
              <a:t>results per 10,000 tested</a:t>
            </a:r>
            <a:endParaRPr b="1" i="1" sz="2400">
              <a:solidFill>
                <a:srgbClr val="00B0F0"/>
              </a:solidFill>
              <a:latin typeface="Calibri"/>
              <a:ea typeface="Calibri"/>
              <a:cs typeface="Calibri"/>
              <a:sym typeface="Calibri"/>
            </a:endParaRPr>
          </a:p>
        </p:txBody>
      </p:sp>
      <p:sp>
        <p:nvSpPr>
          <p:cNvPr id="404" name="Google Shape;404;p15"/>
          <p:cNvSpPr/>
          <p:nvPr/>
        </p:nvSpPr>
        <p:spPr>
          <a:xfrm>
            <a:off x="6680766" y="6447593"/>
            <a:ext cx="5513922" cy="321275"/>
          </a:xfrm>
          <a:prstGeom prst="rect">
            <a:avLst/>
          </a:prstGeom>
          <a:noFill/>
          <a:ln>
            <a:noFill/>
          </a:ln>
        </p:spPr>
        <p:txBody>
          <a:bodyPr anchorCtr="0" anchor="t" bIns="60000" lIns="120050" spcFirstLastPara="1" rIns="120050" wrap="square" tIns="60000">
            <a:spAutoFit/>
          </a:bodyPr>
          <a:lstStyle/>
          <a:p>
            <a:pPr indent="0" lvl="0" marL="0" marR="0" rtl="0" algn="l">
              <a:spcBef>
                <a:spcPts val="0"/>
              </a:spcBef>
              <a:spcAft>
                <a:spcPts val="0"/>
              </a:spcAft>
              <a:buNone/>
            </a:pPr>
            <a:r>
              <a:rPr lang="en-US" sz="1300">
                <a:solidFill>
                  <a:schemeClr val="dk1"/>
                </a:solidFill>
                <a:latin typeface="Calibri"/>
                <a:ea typeface="Calibri"/>
                <a:cs typeface="Calibri"/>
                <a:sym typeface="Calibri"/>
              </a:rPr>
              <a:t>Source: Eaton et al 2017 https://pubmed.ncbi.nlm.nih.gov/28872271/</a:t>
            </a:r>
            <a:endParaRPr sz="1333">
              <a:solidFill>
                <a:schemeClr val="dk1"/>
              </a:solidFill>
              <a:latin typeface="Arial"/>
              <a:ea typeface="Arial"/>
              <a:cs typeface="Arial"/>
              <a:sym typeface="Arial"/>
            </a:endParaRPr>
          </a:p>
        </p:txBody>
      </p:sp>
      <p:sp>
        <p:nvSpPr>
          <p:cNvPr id="405" name="Google Shape;405;p15"/>
          <p:cNvSpPr txBox="1"/>
          <p:nvPr/>
        </p:nvSpPr>
        <p:spPr>
          <a:xfrm>
            <a:off x="6588818" y="1519860"/>
            <a:ext cx="5398167" cy="30162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The cost of ART for one HIV-negative person &gt;&gt;&gt; cost of redoing the algorithm</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 It takes 9,6 months to recoup the investment in retesting in a country where prevalence =10%.</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 Avoid: stigma, violence, trauma, and lack of trust in testing services</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06" name="Google Shape;406;p15"/>
          <p:cNvGrpSpPr/>
          <p:nvPr/>
        </p:nvGrpSpPr>
        <p:grpSpPr>
          <a:xfrm>
            <a:off x="344062" y="1977602"/>
            <a:ext cx="6336704" cy="4148735"/>
            <a:chOff x="182079" y="2103437"/>
            <a:chExt cx="6336704" cy="4148735"/>
          </a:xfrm>
        </p:grpSpPr>
        <p:pic>
          <p:nvPicPr>
            <p:cNvPr id="407" name="Google Shape;407;p15"/>
            <p:cNvPicPr preferRelativeResize="0"/>
            <p:nvPr/>
          </p:nvPicPr>
          <p:blipFill rotWithShape="1">
            <a:blip r:embed="rId3">
              <a:alphaModFix/>
            </a:blip>
            <a:srcRect b="0" l="0" r="0" t="46944"/>
            <a:stretch/>
          </p:blipFill>
          <p:spPr>
            <a:xfrm>
              <a:off x="182079" y="3429000"/>
              <a:ext cx="6336704" cy="2823172"/>
            </a:xfrm>
            <a:prstGeom prst="rect">
              <a:avLst/>
            </a:prstGeom>
            <a:noFill/>
            <a:ln>
              <a:noFill/>
            </a:ln>
          </p:spPr>
        </p:pic>
        <p:pic>
          <p:nvPicPr>
            <p:cNvPr id="408" name="Google Shape;408;p15"/>
            <p:cNvPicPr preferRelativeResize="0"/>
            <p:nvPr/>
          </p:nvPicPr>
          <p:blipFill rotWithShape="1">
            <a:blip r:embed="rId3">
              <a:alphaModFix/>
            </a:blip>
            <a:srcRect b="71813" l="0" r="0" t="3276"/>
            <a:stretch/>
          </p:blipFill>
          <p:spPr>
            <a:xfrm>
              <a:off x="182079" y="2103437"/>
              <a:ext cx="6336704" cy="1325563"/>
            </a:xfrm>
            <a:prstGeom prst="rect">
              <a:avLst/>
            </a:prstGeom>
            <a:noFill/>
            <a:ln>
              <a:noFill/>
            </a:ln>
          </p:spPr>
        </p:pic>
      </p:grpSp>
      <p:sp>
        <p:nvSpPr>
          <p:cNvPr id="409" name="Google Shape;409;p15"/>
          <p:cNvSpPr/>
          <p:nvPr/>
        </p:nvSpPr>
        <p:spPr>
          <a:xfrm>
            <a:off x="260146" y="4628728"/>
            <a:ext cx="6226443" cy="1497609"/>
          </a:xfrm>
          <a:prstGeom prst="rect">
            <a:avLst/>
          </a:prstGeom>
          <a:noFill/>
          <a:ln cap="flat" cmpd="sng" w="28575">
            <a:solidFill>
              <a:srgbClr val="EF41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16"/>
          <p:cNvSpPr txBox="1"/>
          <p:nvPr>
            <p:ph type="title"/>
          </p:nvPr>
        </p:nvSpPr>
        <p:spPr>
          <a:xfrm>
            <a:off x="0" y="18255"/>
            <a:ext cx="12192000" cy="1079025"/>
          </a:xfrm>
          <a:prstGeom prst="rect">
            <a:avLst/>
          </a:prstGeom>
          <a:solidFill>
            <a:srgbClr val="0070C0"/>
          </a:solidFill>
          <a:ln cap="flat" cmpd="sng" w="9525">
            <a:solidFill>
              <a:srgbClr val="0070C0"/>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b="1" lang="en-US" sz="3600">
                <a:solidFill>
                  <a:schemeClr val="lt1"/>
                </a:solidFill>
                <a:latin typeface="Calibri"/>
                <a:ea typeface="Calibri"/>
                <a:cs typeface="Calibri"/>
                <a:sym typeface="Calibri"/>
              </a:rPr>
              <a:t>Different types of retesting</a:t>
            </a:r>
            <a:endParaRPr/>
          </a:p>
        </p:txBody>
      </p:sp>
      <p:sp>
        <p:nvSpPr>
          <p:cNvPr id="415" name="Google Shape;415;p16"/>
          <p:cNvSpPr txBox="1"/>
          <p:nvPr>
            <p:ph idx="1" type="body"/>
          </p:nvPr>
        </p:nvSpPr>
        <p:spPr>
          <a:xfrm>
            <a:off x="366561" y="1517617"/>
            <a:ext cx="11347383" cy="497943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400"/>
              <a:buNone/>
            </a:pPr>
            <a:r>
              <a:rPr b="1" lang="en-US" sz="2400">
                <a:latin typeface="Calibri"/>
                <a:ea typeface="Calibri"/>
                <a:cs typeface="Calibri"/>
                <a:sym typeface="Calibri"/>
              </a:rPr>
              <a:t>WHO guidance covers different types of retesting:</a:t>
            </a:r>
            <a:r>
              <a:rPr lang="en-US" sz="2400">
                <a:latin typeface="Calibri"/>
                <a:ea typeface="Calibri"/>
                <a:cs typeface="Calibri"/>
                <a:sym typeface="Calibri"/>
              </a:rPr>
              <a:t> </a:t>
            </a:r>
            <a:endParaRPr/>
          </a:p>
          <a:p>
            <a:pPr indent="-457200" lvl="0" marL="457200" rtl="0" algn="l">
              <a:lnSpc>
                <a:spcPct val="90000"/>
              </a:lnSpc>
              <a:spcBef>
                <a:spcPts val="1000"/>
              </a:spcBef>
              <a:spcAft>
                <a:spcPts val="0"/>
              </a:spcAft>
              <a:buClr>
                <a:schemeClr val="dk1"/>
              </a:buClr>
              <a:buSzPts val="2400"/>
              <a:buFont typeface="Calibri"/>
              <a:buAutoNum type="arabicPeriod"/>
            </a:pPr>
            <a:r>
              <a:rPr b="1" lang="en-US" sz="2400">
                <a:latin typeface="Calibri"/>
                <a:ea typeface="Calibri"/>
                <a:cs typeface="Calibri"/>
                <a:sym typeface="Calibri"/>
              </a:rPr>
              <a:t>Verification (prior ART): same algorithm twice, does not replace the need for a 3 test strategy</a:t>
            </a:r>
            <a:endParaRPr/>
          </a:p>
          <a:p>
            <a:pPr indent="-228600" lvl="1" marL="685800" rtl="0" algn="l">
              <a:lnSpc>
                <a:spcPct val="90000"/>
              </a:lnSpc>
              <a:spcBef>
                <a:spcPts val="500"/>
              </a:spcBef>
              <a:spcAft>
                <a:spcPts val="0"/>
              </a:spcAft>
              <a:buClr>
                <a:schemeClr val="dk1"/>
              </a:buClr>
              <a:buSzPts val="2000"/>
              <a:buChar char="•"/>
            </a:pPr>
            <a:r>
              <a:rPr lang="en-US" sz="2000">
                <a:latin typeface="Calibri"/>
                <a:ea typeface="Calibri"/>
                <a:cs typeface="Calibri"/>
                <a:sym typeface="Calibri"/>
              </a:rPr>
              <a:t>Operationalization can be optimized; eg:</a:t>
            </a:r>
            <a:endParaRPr/>
          </a:p>
          <a:p>
            <a:pPr indent="-228600" lvl="2" marL="1143000" rtl="0" algn="l">
              <a:lnSpc>
                <a:spcPct val="90000"/>
              </a:lnSpc>
              <a:spcBef>
                <a:spcPts val="500"/>
              </a:spcBef>
              <a:spcAft>
                <a:spcPts val="0"/>
              </a:spcAft>
              <a:buClr>
                <a:schemeClr val="dk1"/>
              </a:buClr>
              <a:buSzPts val="1600"/>
              <a:buChar char="•"/>
            </a:pPr>
            <a:r>
              <a:rPr lang="en-US" sz="1600">
                <a:latin typeface="Calibri"/>
                <a:ea typeface="Calibri"/>
                <a:cs typeface="Calibri"/>
                <a:sym typeface="Calibri"/>
              </a:rPr>
              <a:t>Depriorization for: people coming after reactive HIV-ST or people identified as re-tester</a:t>
            </a:r>
            <a:endParaRPr/>
          </a:p>
          <a:p>
            <a:pPr indent="-228600" lvl="2" marL="1143000" rtl="0" algn="l">
              <a:lnSpc>
                <a:spcPct val="90000"/>
              </a:lnSpc>
              <a:spcBef>
                <a:spcPts val="500"/>
              </a:spcBef>
              <a:spcAft>
                <a:spcPts val="0"/>
              </a:spcAft>
              <a:buClr>
                <a:schemeClr val="dk1"/>
              </a:buClr>
              <a:buSzPts val="1600"/>
              <a:buChar char="•"/>
            </a:pPr>
            <a:r>
              <a:rPr lang="en-US" sz="1600">
                <a:latin typeface="Calibri"/>
                <a:ea typeface="Calibri"/>
                <a:cs typeface="Calibri"/>
                <a:sym typeface="Calibri"/>
              </a:rPr>
              <a:t>Prioritize some testing sites: bad performances, geography/sampling method: monitor overtime</a:t>
            </a:r>
            <a:endParaRPr/>
          </a:p>
          <a:p>
            <a:pPr indent="-127000" lvl="2" marL="1143000" rtl="0" algn="l">
              <a:lnSpc>
                <a:spcPct val="90000"/>
              </a:lnSpc>
              <a:spcBef>
                <a:spcPts val="500"/>
              </a:spcBef>
              <a:spcAft>
                <a:spcPts val="0"/>
              </a:spcAft>
              <a:buClr>
                <a:schemeClr val="dk1"/>
              </a:buClr>
              <a:buSzPts val="1600"/>
              <a:buNone/>
            </a:pPr>
            <a:r>
              <a:t/>
            </a:r>
            <a:endParaRPr sz="1600">
              <a:latin typeface="Calibri"/>
              <a:ea typeface="Calibri"/>
              <a:cs typeface="Calibri"/>
              <a:sym typeface="Calibri"/>
            </a:endParaRPr>
          </a:p>
          <a:p>
            <a:pPr indent="-457200" lvl="0" marL="457200" rtl="0" algn="l">
              <a:lnSpc>
                <a:spcPct val="90000"/>
              </a:lnSpc>
              <a:spcBef>
                <a:spcPts val="1000"/>
              </a:spcBef>
              <a:spcAft>
                <a:spcPts val="0"/>
              </a:spcAft>
              <a:buClr>
                <a:schemeClr val="dk1"/>
              </a:buClr>
              <a:buSzPts val="2400"/>
              <a:buFont typeface="Calibri"/>
              <a:buAutoNum type="arabicPeriod"/>
            </a:pPr>
            <a:r>
              <a:rPr b="1" lang="en-US" sz="2400">
                <a:latin typeface="Calibri"/>
                <a:ea typeface="Calibri"/>
                <a:cs typeface="Calibri"/>
                <a:sym typeface="Calibri"/>
              </a:rPr>
              <a:t>diagnosis</a:t>
            </a:r>
            <a:r>
              <a:rPr lang="en-US" sz="2400">
                <a:latin typeface="Calibri"/>
                <a:ea typeface="Calibri"/>
                <a:cs typeface="Calibri"/>
                <a:sym typeface="Calibri"/>
              </a:rPr>
              <a:t> such as (after community A0 or HIV-ST) - full algorithm completed by a trained tester.</a:t>
            </a:r>
            <a:endParaRPr/>
          </a:p>
          <a:p>
            <a:pPr indent="-457200" lvl="0" marL="457200" rtl="0" algn="l">
              <a:lnSpc>
                <a:spcPct val="90000"/>
              </a:lnSpc>
              <a:spcBef>
                <a:spcPts val="1000"/>
              </a:spcBef>
              <a:spcAft>
                <a:spcPts val="0"/>
              </a:spcAft>
              <a:buClr>
                <a:schemeClr val="dk1"/>
              </a:buClr>
              <a:buSzPts val="2400"/>
              <a:buFont typeface="Calibri"/>
              <a:buAutoNum type="arabicPeriod"/>
            </a:pPr>
            <a:r>
              <a:rPr b="1" lang="en-US" sz="2400">
                <a:latin typeface="Calibri"/>
                <a:ea typeface="Calibri"/>
                <a:cs typeface="Calibri"/>
                <a:sym typeface="Calibri"/>
              </a:rPr>
              <a:t>Resolving inconclusive </a:t>
            </a:r>
            <a:r>
              <a:rPr lang="en-US" sz="2400">
                <a:latin typeface="Calibri"/>
                <a:ea typeface="Calibri"/>
                <a:cs typeface="Calibri"/>
                <a:sym typeface="Calibri"/>
              </a:rPr>
              <a:t>diagnosis – people coming back after 14 days to resolve discordant results </a:t>
            </a:r>
            <a:endParaRPr sz="2400">
              <a:latin typeface="Calibri"/>
              <a:ea typeface="Calibri"/>
              <a:cs typeface="Calibri"/>
              <a:sym typeface="Calibri"/>
            </a:endParaRPr>
          </a:p>
          <a:p>
            <a:pPr indent="-457200" lvl="0" marL="457200" rtl="0" algn="l">
              <a:lnSpc>
                <a:spcPct val="90000"/>
              </a:lnSpc>
              <a:spcBef>
                <a:spcPts val="1000"/>
              </a:spcBef>
              <a:spcAft>
                <a:spcPts val="0"/>
              </a:spcAft>
              <a:buClr>
                <a:schemeClr val="dk1"/>
              </a:buClr>
              <a:buSzPts val="2400"/>
              <a:buFont typeface="Calibri"/>
              <a:buAutoNum type="arabicPeriod"/>
            </a:pPr>
            <a:r>
              <a:rPr b="1" lang="en-US" sz="2400">
                <a:latin typeface="Calibri"/>
                <a:ea typeface="Calibri"/>
                <a:cs typeface="Calibri"/>
                <a:sym typeface="Calibri"/>
              </a:rPr>
              <a:t>Re-engagement </a:t>
            </a:r>
            <a:r>
              <a:rPr lang="en-US" sz="2400">
                <a:latin typeface="Calibri"/>
                <a:ea typeface="Calibri"/>
                <a:cs typeface="Calibri"/>
                <a:sym typeface="Calibri"/>
              </a:rPr>
              <a:t>(welcoming back): full algorithm once (except if person on ART) – may include counseling messages and discussions on reasons for retesting and support to re-link</a:t>
            </a:r>
            <a:endParaRPr/>
          </a:p>
          <a:p>
            <a:pPr indent="0" lvl="0" marL="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17"/>
          <p:cNvSpPr txBox="1"/>
          <p:nvPr>
            <p:ph idx="1" type="body"/>
          </p:nvPr>
        </p:nvSpPr>
        <p:spPr>
          <a:xfrm>
            <a:off x="319596" y="1426129"/>
            <a:ext cx="11329065" cy="5054183"/>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US"/>
              <a:t>Questions are raised on potential use cases for NAT in HIV testing algorithms but some cautions:</a:t>
            </a:r>
            <a:endParaRPr/>
          </a:p>
          <a:p>
            <a:pPr indent="-228600" lvl="1" marL="685800" rtl="0" algn="l">
              <a:lnSpc>
                <a:spcPct val="90000"/>
              </a:lnSpc>
              <a:spcBef>
                <a:spcPts val="500"/>
              </a:spcBef>
              <a:spcAft>
                <a:spcPts val="0"/>
              </a:spcAft>
              <a:buClr>
                <a:schemeClr val="dk1"/>
              </a:buClr>
              <a:buSzPct val="100000"/>
              <a:buChar char="•"/>
            </a:pPr>
            <a:r>
              <a:rPr b="1" lang="en-US"/>
              <a:t>NAT tests should have a claim of “aid to diagnosis” as part of their IFU </a:t>
            </a:r>
            <a:r>
              <a:rPr lang="en-US"/>
              <a:t>to potentially be used in the testing algorithm (only one WHO-PQ product has this). If not: “off-label use”. Quantitative tests(VL) are designed and regulated for monitoring not aid in diagnosis</a:t>
            </a:r>
            <a:endParaRPr/>
          </a:p>
          <a:p>
            <a:pPr indent="-228600" lvl="1" marL="685800" rtl="0" algn="l">
              <a:lnSpc>
                <a:spcPct val="90000"/>
              </a:lnSpc>
              <a:spcBef>
                <a:spcPts val="500"/>
              </a:spcBef>
              <a:spcAft>
                <a:spcPts val="0"/>
              </a:spcAft>
              <a:buClr>
                <a:schemeClr val="dk1"/>
              </a:buClr>
              <a:buSzPct val="100000"/>
              <a:buChar char="•"/>
            </a:pPr>
            <a:r>
              <a:rPr b="1" lang="en-US"/>
              <a:t>An undetectable NAT does not mean HIV neg</a:t>
            </a:r>
            <a:r>
              <a:rPr lang="en-US"/>
              <a:t>: people on </a:t>
            </a:r>
            <a:r>
              <a:rPr b="1" lang="en-US"/>
              <a:t>ART and PrEP </a:t>
            </a:r>
            <a:r>
              <a:rPr lang="en-US"/>
              <a:t>might have an undetectable NAT test (in some settings, 30-50% % of people attending testing sites already know their status and are on ART)</a:t>
            </a:r>
            <a:endParaRPr/>
          </a:p>
          <a:p>
            <a:pPr indent="-158115" lvl="1" marL="685800" rtl="0" algn="l">
              <a:lnSpc>
                <a:spcPct val="90000"/>
              </a:lnSpc>
              <a:spcBef>
                <a:spcPts val="500"/>
              </a:spcBef>
              <a:spcAft>
                <a:spcPts val="0"/>
              </a:spcAft>
              <a:buClr>
                <a:schemeClr val="dk1"/>
              </a:buClr>
              <a:buSzPct val="100000"/>
              <a:buNone/>
            </a:pPr>
            <a:r>
              <a:t/>
            </a:r>
            <a:endParaRPr sz="1200"/>
          </a:p>
          <a:p>
            <a:pPr indent="-457200" lvl="1" marL="914400" rtl="0" algn="l">
              <a:lnSpc>
                <a:spcPct val="90000"/>
              </a:lnSpc>
              <a:spcBef>
                <a:spcPts val="500"/>
              </a:spcBef>
              <a:spcAft>
                <a:spcPts val="0"/>
              </a:spcAft>
              <a:buClr>
                <a:schemeClr val="dk1"/>
              </a:buClr>
              <a:buSzPct val="100000"/>
              <a:buFont typeface="Calibri"/>
              <a:buAutoNum type="arabicPeriod"/>
            </a:pPr>
            <a:r>
              <a:rPr lang="en-US"/>
              <a:t>NAT to confirm HIV status (after 2 reactive serology tests):</a:t>
            </a:r>
            <a:endParaRPr/>
          </a:p>
          <a:p>
            <a:pPr indent="-228600" lvl="2" marL="1143000" rtl="0" algn="l">
              <a:lnSpc>
                <a:spcPct val="90000"/>
              </a:lnSpc>
              <a:spcBef>
                <a:spcPts val="500"/>
              </a:spcBef>
              <a:spcAft>
                <a:spcPts val="0"/>
              </a:spcAft>
              <a:buClr>
                <a:schemeClr val="dk1"/>
              </a:buClr>
              <a:buSzPct val="100000"/>
              <a:buChar char="•"/>
            </a:pPr>
            <a:r>
              <a:rPr lang="en-US"/>
              <a:t>A third serology test would probably be reactive as well (less costly and reduces TAT compared to NAT)</a:t>
            </a:r>
            <a:endParaRPr/>
          </a:p>
          <a:p>
            <a:pPr indent="-228600" lvl="2" marL="1143000" rtl="0" algn="l">
              <a:lnSpc>
                <a:spcPct val="90000"/>
              </a:lnSpc>
              <a:spcBef>
                <a:spcPts val="500"/>
              </a:spcBef>
              <a:spcAft>
                <a:spcPts val="0"/>
              </a:spcAft>
              <a:buClr>
                <a:schemeClr val="dk1"/>
              </a:buClr>
              <a:buSzPct val="100000"/>
              <a:buChar char="•"/>
            </a:pPr>
            <a:r>
              <a:rPr lang="en-US"/>
              <a:t>Undetectable NAT does not mean HIV neg</a:t>
            </a:r>
            <a:endParaRPr/>
          </a:p>
          <a:p>
            <a:pPr indent="0" lvl="2" marL="914400" rtl="0" algn="l">
              <a:lnSpc>
                <a:spcPct val="90000"/>
              </a:lnSpc>
              <a:spcBef>
                <a:spcPts val="500"/>
              </a:spcBef>
              <a:spcAft>
                <a:spcPts val="0"/>
              </a:spcAft>
              <a:buClr>
                <a:schemeClr val="dk1"/>
              </a:buClr>
              <a:buSzPct val="100000"/>
              <a:buNone/>
            </a:pPr>
            <a:r>
              <a:t/>
            </a:r>
            <a:endParaRPr sz="1400"/>
          </a:p>
          <a:p>
            <a:pPr indent="-457200" lvl="1" marL="914400" rtl="0" algn="l">
              <a:lnSpc>
                <a:spcPct val="90000"/>
              </a:lnSpc>
              <a:spcBef>
                <a:spcPts val="500"/>
              </a:spcBef>
              <a:spcAft>
                <a:spcPts val="0"/>
              </a:spcAft>
              <a:buClr>
                <a:schemeClr val="dk1"/>
              </a:buClr>
              <a:buSzPct val="100000"/>
              <a:buFont typeface="Calibri"/>
              <a:buAutoNum type="arabicPeriod"/>
            </a:pPr>
            <a:r>
              <a:rPr lang="en-US"/>
              <a:t>NAT to resolve inconclusive status (discordant A1, A2 or A3 results):</a:t>
            </a:r>
            <a:endParaRPr/>
          </a:p>
          <a:p>
            <a:pPr indent="-228600" lvl="2" marL="1143000" rtl="0" algn="l">
              <a:lnSpc>
                <a:spcPct val="90000"/>
              </a:lnSpc>
              <a:spcBef>
                <a:spcPts val="500"/>
              </a:spcBef>
              <a:spcAft>
                <a:spcPts val="0"/>
              </a:spcAft>
              <a:buClr>
                <a:schemeClr val="dk1"/>
              </a:buClr>
              <a:buSzPct val="100000"/>
              <a:buChar char="•"/>
            </a:pPr>
            <a:r>
              <a:rPr lang="en-US"/>
              <a:t>NAT reactive= confirmed HIV infection</a:t>
            </a:r>
            <a:endParaRPr/>
          </a:p>
          <a:p>
            <a:pPr indent="-228600" lvl="2" marL="1143000" rtl="0" algn="l">
              <a:lnSpc>
                <a:spcPct val="90000"/>
              </a:lnSpc>
              <a:spcBef>
                <a:spcPts val="500"/>
              </a:spcBef>
              <a:spcAft>
                <a:spcPts val="0"/>
              </a:spcAft>
              <a:buClr>
                <a:schemeClr val="dk1"/>
              </a:buClr>
              <a:buSzPct val="100000"/>
              <a:buChar char="•"/>
            </a:pPr>
            <a:r>
              <a:rPr lang="en-US"/>
              <a:t>Undetectable NAT does not mean HIV neg. so the final result would still be inconclusive and need additional testing after 2 weeks (same outcome as serology)</a:t>
            </a:r>
            <a:endParaRPr/>
          </a:p>
          <a:p>
            <a:pPr indent="-111125" lvl="2" marL="1143000" rtl="0" algn="l">
              <a:lnSpc>
                <a:spcPct val="90000"/>
              </a:lnSpc>
              <a:spcBef>
                <a:spcPts val="500"/>
              </a:spcBef>
              <a:spcAft>
                <a:spcPts val="0"/>
              </a:spcAft>
              <a:buClr>
                <a:schemeClr val="dk1"/>
              </a:buClr>
              <a:buSzPct val="100000"/>
              <a:buNone/>
            </a:pPr>
            <a:r>
              <a:t/>
            </a:r>
            <a:endParaRPr/>
          </a:p>
          <a:p>
            <a:pPr indent="-111125" lvl="2" marL="1143000" rtl="0" algn="l">
              <a:lnSpc>
                <a:spcPct val="90000"/>
              </a:lnSpc>
              <a:spcBef>
                <a:spcPts val="500"/>
              </a:spcBef>
              <a:spcAft>
                <a:spcPts val="0"/>
              </a:spcAft>
              <a:buClr>
                <a:schemeClr val="dk1"/>
              </a:buClr>
              <a:buSzPct val="100000"/>
              <a:buNone/>
            </a:pPr>
            <a:r>
              <a:t/>
            </a:r>
            <a:endParaRPr/>
          </a:p>
          <a:p>
            <a:pPr indent="-111125" lvl="2" marL="1143000" rtl="0" algn="l">
              <a:lnSpc>
                <a:spcPct val="90000"/>
              </a:lnSpc>
              <a:spcBef>
                <a:spcPts val="5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sp>
        <p:nvSpPr>
          <p:cNvPr id="421" name="Google Shape;421;p17"/>
          <p:cNvSpPr txBox="1"/>
          <p:nvPr/>
        </p:nvSpPr>
        <p:spPr>
          <a:xfrm>
            <a:off x="0" y="2832"/>
            <a:ext cx="12192000" cy="1048441"/>
          </a:xfrm>
          <a:prstGeom prst="rect">
            <a:avLst/>
          </a:prstGeom>
          <a:solidFill>
            <a:srgbClr val="0070C0"/>
          </a:solidFill>
          <a:ln>
            <a:noFill/>
          </a:ln>
        </p:spPr>
        <p:txBody>
          <a:bodyPr anchorCtr="0" anchor="ctr" bIns="45700" lIns="91425" spcFirstLastPara="1" rIns="91425" wrap="square" tIns="45700">
            <a:normAutofit fontScale="85000" lnSpcReduction="10000"/>
          </a:bodyPr>
          <a:lstStyle/>
          <a:p>
            <a:pPr indent="0" lvl="0" marL="0" marR="0" rtl="0" algn="ctr">
              <a:lnSpc>
                <a:spcPct val="90000"/>
              </a:lnSpc>
              <a:spcBef>
                <a:spcPts val="0"/>
              </a:spcBef>
              <a:spcAft>
                <a:spcPts val="0"/>
              </a:spcAft>
              <a:buClr>
                <a:schemeClr val="lt1"/>
              </a:buClr>
              <a:buSzPct val="100000"/>
              <a:buFont typeface="Calibri"/>
              <a:buNone/>
            </a:pPr>
            <a:r>
              <a:rPr b="1" lang="en-US" sz="3600">
                <a:solidFill>
                  <a:schemeClr val="lt1"/>
                </a:solidFill>
                <a:latin typeface="Calibri"/>
                <a:ea typeface="Calibri"/>
                <a:cs typeface="Calibri"/>
                <a:sym typeface="Calibri"/>
              </a:rPr>
              <a:t>NAT and HIV infection confirmation for adults and children &gt;18 months </a:t>
            </a:r>
            <a:endParaRPr/>
          </a:p>
          <a:p>
            <a:pPr indent="0" lvl="0" marL="0" marR="0" rtl="0" algn="ctr">
              <a:lnSpc>
                <a:spcPct val="90000"/>
              </a:lnSpc>
              <a:spcBef>
                <a:spcPts val="0"/>
              </a:spcBef>
              <a:spcAft>
                <a:spcPts val="0"/>
              </a:spcAft>
              <a:buClr>
                <a:schemeClr val="lt1"/>
              </a:buClr>
              <a:buSzPct val="100000"/>
              <a:buFont typeface="Calibri"/>
              <a:buNone/>
            </a:pPr>
            <a:r>
              <a:rPr b="1" lang="en-US" sz="4400">
                <a:solidFill>
                  <a:schemeClr val="lt1"/>
                </a:solidFill>
                <a:latin typeface="Calibri"/>
                <a:ea typeface="Calibri"/>
                <a:cs typeface="Calibri"/>
                <a:sym typeface="Calibri"/>
              </a:rPr>
              <a:t>(1/2)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18"/>
          <p:cNvSpPr txBox="1"/>
          <p:nvPr>
            <p:ph idx="1" type="body"/>
          </p:nvPr>
        </p:nvSpPr>
        <p:spPr>
          <a:xfrm>
            <a:off x="491970" y="1506029"/>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3. NAT to find acute infection:</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428" name="Google Shape;428;p18"/>
          <p:cNvPicPr preferRelativeResize="0"/>
          <p:nvPr/>
        </p:nvPicPr>
        <p:blipFill rotWithShape="1">
          <a:blip r:embed="rId3">
            <a:alphaModFix/>
          </a:blip>
          <a:srcRect b="0" l="0" r="0" t="0"/>
          <a:stretch/>
        </p:blipFill>
        <p:spPr>
          <a:xfrm>
            <a:off x="5374495" y="1533079"/>
            <a:ext cx="4174810" cy="3200286"/>
          </a:xfrm>
          <a:prstGeom prst="rect">
            <a:avLst/>
          </a:prstGeom>
          <a:noFill/>
          <a:ln>
            <a:noFill/>
          </a:ln>
        </p:spPr>
      </p:pic>
      <p:sp>
        <p:nvSpPr>
          <p:cNvPr id="429" name="Google Shape;429;p18"/>
          <p:cNvSpPr txBox="1"/>
          <p:nvPr/>
        </p:nvSpPr>
        <p:spPr>
          <a:xfrm>
            <a:off x="45719" y="5221939"/>
            <a:ext cx="1170003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Added value of NAT (</a:t>
            </a:r>
            <a:r>
              <a:rPr b="1" lang="en-US" sz="2000" u="sng">
                <a:solidFill>
                  <a:schemeClr val="dk1"/>
                </a:solidFill>
                <a:latin typeface="Calibri"/>
                <a:ea typeface="Calibri"/>
                <a:cs typeface="Calibri"/>
                <a:sym typeface="Calibri"/>
              </a:rPr>
              <a:t>but also 4</a:t>
            </a:r>
            <a:r>
              <a:rPr b="1" baseline="30000" lang="en-US" sz="2000" u="sng">
                <a:solidFill>
                  <a:schemeClr val="dk1"/>
                </a:solidFill>
                <a:latin typeface="Calibri"/>
                <a:ea typeface="Calibri"/>
                <a:cs typeface="Calibri"/>
                <a:sym typeface="Calibri"/>
              </a:rPr>
              <a:t>th</a:t>
            </a:r>
            <a:r>
              <a:rPr b="1" lang="en-US" sz="2000" u="sng">
                <a:solidFill>
                  <a:schemeClr val="dk1"/>
                </a:solidFill>
                <a:latin typeface="Calibri"/>
                <a:ea typeface="Calibri"/>
                <a:cs typeface="Calibri"/>
                <a:sym typeface="Calibri"/>
              </a:rPr>
              <a:t> gen Ab/Ag</a:t>
            </a:r>
            <a:r>
              <a:rPr b="1" lang="en-US" sz="2000">
                <a:solidFill>
                  <a:schemeClr val="dk1"/>
                </a:solidFill>
                <a:latin typeface="Calibri"/>
                <a:ea typeface="Calibri"/>
                <a:cs typeface="Calibri"/>
                <a:sym typeface="Calibri"/>
              </a:rPr>
              <a:t>) depends on the proportion of clients attending testing sites before 3</a:t>
            </a:r>
            <a:r>
              <a:rPr b="1" baseline="30000" lang="en-US" sz="2000">
                <a:solidFill>
                  <a:schemeClr val="dk1"/>
                </a:solidFill>
                <a:latin typeface="Calibri"/>
                <a:ea typeface="Calibri"/>
                <a:cs typeface="Calibri"/>
                <a:sym typeface="Calibri"/>
              </a:rPr>
              <a:t>rd</a:t>
            </a:r>
            <a:r>
              <a:rPr b="1" lang="en-US" sz="2000">
                <a:solidFill>
                  <a:schemeClr val="dk1"/>
                </a:solidFill>
                <a:latin typeface="Calibri"/>
                <a:ea typeface="Calibri"/>
                <a:cs typeface="Calibri"/>
                <a:sym typeface="Calibri"/>
              </a:rPr>
              <a:t> generation tests become reactive: context dependent </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To balance with need to increase access to testing to close the gap in 1</a:t>
            </a:r>
            <a:r>
              <a:rPr b="1" baseline="30000" lang="en-US" sz="2000">
                <a:solidFill>
                  <a:schemeClr val="dk1"/>
                </a:solidFill>
                <a:latin typeface="Calibri"/>
                <a:ea typeface="Calibri"/>
                <a:cs typeface="Calibri"/>
                <a:sym typeface="Calibri"/>
              </a:rPr>
              <a:t>st</a:t>
            </a:r>
            <a:r>
              <a:rPr b="1" lang="en-US" sz="2000">
                <a:solidFill>
                  <a:schemeClr val="dk1"/>
                </a:solidFill>
                <a:latin typeface="Calibri"/>
                <a:ea typeface="Calibri"/>
                <a:cs typeface="Calibri"/>
                <a:sym typeface="Calibri"/>
              </a:rPr>
              <a:t> 95</a:t>
            </a:r>
            <a:endParaRPr/>
          </a:p>
        </p:txBody>
      </p:sp>
      <p:sp>
        <p:nvSpPr>
          <p:cNvPr id="430" name="Google Shape;430;p18"/>
          <p:cNvSpPr/>
          <p:nvPr/>
        </p:nvSpPr>
        <p:spPr>
          <a:xfrm>
            <a:off x="3660571" y="2700867"/>
            <a:ext cx="45719" cy="338554"/>
          </a:xfrm>
          <a:prstGeom prst="rightBrace">
            <a:avLst>
              <a:gd fmla="val 8333" name="adj1"/>
              <a:gd fmla="val 50000"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31" name="Google Shape;431;p18"/>
          <p:cNvSpPr/>
          <p:nvPr/>
        </p:nvSpPr>
        <p:spPr>
          <a:xfrm>
            <a:off x="3683430" y="4724409"/>
            <a:ext cx="45719" cy="171051"/>
          </a:xfrm>
          <a:prstGeom prst="rightBrace">
            <a:avLst>
              <a:gd fmla="val 8333" name="adj1"/>
              <a:gd fmla="val 50000"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32" name="Google Shape;432;p18"/>
          <p:cNvSpPr txBox="1"/>
          <p:nvPr/>
        </p:nvSpPr>
        <p:spPr>
          <a:xfrm>
            <a:off x="9549305" y="1670613"/>
            <a:ext cx="2514749" cy="313932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3</a:t>
            </a:r>
            <a:r>
              <a:rPr baseline="30000" lang="en-US" sz="1800">
                <a:solidFill>
                  <a:schemeClr val="dk1"/>
                </a:solidFill>
                <a:latin typeface="Calibri"/>
                <a:ea typeface="Calibri"/>
                <a:cs typeface="Calibri"/>
                <a:sym typeface="Calibri"/>
              </a:rPr>
              <a:t>rd</a:t>
            </a:r>
            <a:r>
              <a:rPr lang="en-US" sz="1800">
                <a:solidFill>
                  <a:schemeClr val="dk1"/>
                </a:solidFill>
                <a:latin typeface="Calibri"/>
                <a:ea typeface="Calibri"/>
                <a:cs typeface="Calibri"/>
                <a:sym typeface="Calibri"/>
              </a:rPr>
              <a:t> generation </a:t>
            </a:r>
            <a:r>
              <a:rPr b="1" lang="en-US" sz="1800">
                <a:solidFill>
                  <a:schemeClr val="dk1"/>
                </a:solidFill>
                <a:latin typeface="Calibri"/>
                <a:ea typeface="Calibri"/>
                <a:cs typeface="Calibri"/>
                <a:sym typeface="Calibri"/>
              </a:rPr>
              <a:t>Ab tests </a:t>
            </a:r>
            <a:r>
              <a:rPr lang="en-US" sz="1800">
                <a:solidFill>
                  <a:schemeClr val="dk1"/>
                </a:solidFill>
                <a:latin typeface="Calibri"/>
                <a:ea typeface="Calibri"/>
                <a:cs typeface="Calibri"/>
                <a:sym typeface="Calibri"/>
              </a:rPr>
              <a:t>(</a:t>
            </a:r>
            <a:r>
              <a:rPr lang="en-US" sz="1800" u="sng">
                <a:solidFill>
                  <a:schemeClr val="dk1"/>
                </a:solidFill>
                <a:latin typeface="Calibri"/>
                <a:ea typeface="Calibri"/>
                <a:cs typeface="Calibri"/>
                <a:sym typeface="Calibri"/>
              </a:rPr>
              <a:t>IA and RDTs</a:t>
            </a:r>
            <a:r>
              <a:rPr lang="en-US" sz="1800">
                <a:solidFill>
                  <a:schemeClr val="dk1"/>
                </a:solidFill>
                <a:latin typeface="Calibri"/>
                <a:ea typeface="Calibri"/>
                <a:cs typeface="Calibri"/>
                <a:sym typeface="Calibri"/>
              </a:rPr>
              <a:t>) detect from </a:t>
            </a:r>
            <a:r>
              <a:rPr b="1" lang="en-US" sz="1800">
                <a:solidFill>
                  <a:schemeClr val="dk1"/>
                </a:solidFill>
                <a:latin typeface="Calibri"/>
                <a:ea typeface="Calibri"/>
                <a:cs typeface="Calibri"/>
                <a:sym typeface="Calibri"/>
              </a:rPr>
              <a:t>21 days</a:t>
            </a:r>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4</a:t>
            </a:r>
            <a:r>
              <a:rPr baseline="30000" lang="en-US" sz="1800">
                <a:solidFill>
                  <a:schemeClr val="dk1"/>
                </a:solidFill>
                <a:latin typeface="Calibri"/>
                <a:ea typeface="Calibri"/>
                <a:cs typeface="Calibri"/>
                <a:sym typeface="Calibri"/>
              </a:rPr>
              <a:t>th</a:t>
            </a:r>
            <a:r>
              <a:rPr lang="en-US" sz="1800">
                <a:solidFill>
                  <a:schemeClr val="dk1"/>
                </a:solidFill>
                <a:latin typeface="Calibri"/>
                <a:ea typeface="Calibri"/>
                <a:cs typeface="Calibri"/>
                <a:sym typeface="Calibri"/>
              </a:rPr>
              <a:t> generation </a:t>
            </a:r>
            <a:r>
              <a:rPr b="1" lang="en-US" sz="1800">
                <a:solidFill>
                  <a:schemeClr val="dk1"/>
                </a:solidFill>
                <a:latin typeface="Calibri"/>
                <a:ea typeface="Calibri"/>
                <a:cs typeface="Calibri"/>
                <a:sym typeface="Calibri"/>
              </a:rPr>
              <a:t>Ab/Ag </a:t>
            </a:r>
            <a:r>
              <a:rPr lang="en-US" sz="1800">
                <a:solidFill>
                  <a:schemeClr val="dk1"/>
                </a:solidFill>
                <a:latin typeface="Calibri"/>
                <a:ea typeface="Calibri"/>
                <a:cs typeface="Calibri"/>
                <a:sym typeface="Calibri"/>
              </a:rPr>
              <a:t>tests (</a:t>
            </a:r>
            <a:r>
              <a:rPr lang="en-US" sz="1800" u="sng">
                <a:solidFill>
                  <a:schemeClr val="dk1"/>
                </a:solidFill>
                <a:latin typeface="Calibri"/>
                <a:ea typeface="Calibri"/>
                <a:cs typeface="Calibri"/>
                <a:sym typeface="Calibri"/>
              </a:rPr>
              <a:t>IA and RDTs</a:t>
            </a:r>
            <a:r>
              <a:rPr lang="en-US" sz="1800">
                <a:solidFill>
                  <a:schemeClr val="dk1"/>
                </a:solidFill>
                <a:latin typeface="Calibri"/>
                <a:ea typeface="Calibri"/>
                <a:cs typeface="Calibri"/>
                <a:sym typeface="Calibri"/>
              </a:rPr>
              <a:t>) detect from </a:t>
            </a:r>
            <a:r>
              <a:rPr b="1" lang="en-US" sz="1800">
                <a:solidFill>
                  <a:schemeClr val="dk1"/>
                </a:solidFill>
                <a:latin typeface="Calibri"/>
                <a:ea typeface="Calibri"/>
                <a:cs typeface="Calibri"/>
                <a:sym typeface="Calibri"/>
              </a:rPr>
              <a:t>14 days</a:t>
            </a:r>
            <a:endParaRPr/>
          </a:p>
          <a:p>
            <a:pPr indent="-285750" lvl="0" marL="285750" marR="0" rtl="0" algn="l">
              <a:spcBef>
                <a:spcPts val="0"/>
              </a:spcBef>
              <a:spcAft>
                <a:spcPts val="0"/>
              </a:spcAft>
              <a:buClr>
                <a:schemeClr val="dk1"/>
              </a:buClr>
              <a:buSzPts val="1800"/>
              <a:buFont typeface="Calibri"/>
              <a:buChar char="-"/>
            </a:pPr>
            <a:r>
              <a:rPr b="1" lang="en-US" sz="1800">
                <a:solidFill>
                  <a:schemeClr val="dk1"/>
                </a:solidFill>
                <a:latin typeface="Calibri"/>
                <a:ea typeface="Calibri"/>
                <a:cs typeface="Calibri"/>
                <a:sym typeface="Calibri"/>
              </a:rPr>
              <a:t>NAT</a:t>
            </a:r>
            <a:r>
              <a:rPr lang="en-US" sz="1800">
                <a:solidFill>
                  <a:schemeClr val="dk1"/>
                </a:solidFill>
                <a:latin typeface="Calibri"/>
                <a:ea typeface="Calibri"/>
                <a:cs typeface="Calibri"/>
                <a:sym typeface="Calibri"/>
              </a:rPr>
              <a:t> detect from </a:t>
            </a:r>
            <a:r>
              <a:rPr b="1" lang="en-US" sz="1800">
                <a:solidFill>
                  <a:schemeClr val="dk1"/>
                </a:solidFill>
                <a:latin typeface="Calibri"/>
                <a:ea typeface="Calibri"/>
                <a:cs typeface="Calibri"/>
                <a:sym typeface="Calibri"/>
              </a:rPr>
              <a:t>10 days </a:t>
            </a:r>
            <a:r>
              <a:rPr lang="en-US" sz="1800">
                <a:solidFill>
                  <a:schemeClr val="dk1"/>
                </a:solidFill>
                <a:latin typeface="Calibri"/>
                <a:ea typeface="Calibri"/>
                <a:cs typeface="Calibri"/>
                <a:sym typeface="Calibri"/>
              </a:rPr>
              <a:t>(4 days before 3</a:t>
            </a:r>
            <a:r>
              <a:rPr baseline="30000" lang="en-US" sz="1800">
                <a:solidFill>
                  <a:schemeClr val="dk1"/>
                </a:solidFill>
                <a:latin typeface="Calibri"/>
                <a:ea typeface="Calibri"/>
                <a:cs typeface="Calibri"/>
                <a:sym typeface="Calibri"/>
              </a:rPr>
              <a:t>rd</a:t>
            </a:r>
            <a:r>
              <a:rPr lang="en-US" sz="1800">
                <a:solidFill>
                  <a:schemeClr val="dk1"/>
                </a:solidFill>
                <a:latin typeface="Calibri"/>
                <a:ea typeface="Calibri"/>
                <a:cs typeface="Calibri"/>
                <a:sym typeface="Calibri"/>
              </a:rPr>
              <a:t> gen and 10 days before 4</a:t>
            </a:r>
            <a:r>
              <a:rPr baseline="30000" lang="en-US" sz="1800">
                <a:solidFill>
                  <a:schemeClr val="dk1"/>
                </a:solidFill>
                <a:latin typeface="Calibri"/>
                <a:ea typeface="Calibri"/>
                <a:cs typeface="Calibri"/>
                <a:sym typeface="Calibri"/>
              </a:rPr>
              <a:t>th</a:t>
            </a:r>
            <a:r>
              <a:rPr lang="en-US" sz="1800">
                <a:solidFill>
                  <a:schemeClr val="dk1"/>
                </a:solidFill>
                <a:latin typeface="Calibri"/>
                <a:ea typeface="Calibri"/>
                <a:cs typeface="Calibri"/>
                <a:sym typeface="Calibri"/>
              </a:rPr>
              <a:t> gen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3" name="Google Shape;433;p18"/>
          <p:cNvSpPr txBox="1"/>
          <p:nvPr/>
        </p:nvSpPr>
        <p:spPr>
          <a:xfrm>
            <a:off x="3989814" y="6253843"/>
            <a:ext cx="807424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val="tx"/>
                    </a:ext>
                  </a:extLst>
                </a:hlinkClick>
              </a:rPr>
              <a:t>Increase in False-Positive Fourth-Generation Human Immunodeficiency Virus Tests in Patients With Coronavirus Disease 2019 | Clinical Infectious Diseases | Oxford Academic (oup.com)</a:t>
            </a:r>
            <a:endParaRPr sz="1200" u="sng">
              <a:solidFill>
                <a:schemeClr val="dk1"/>
              </a:solidFill>
              <a:latin typeface="Calibri"/>
              <a:ea typeface="Calibri"/>
              <a:cs typeface="Calibri"/>
              <a:sym typeface="Calibri"/>
            </a:endParaRPr>
          </a:p>
        </p:txBody>
      </p:sp>
      <p:pic>
        <p:nvPicPr>
          <p:cNvPr id="434" name="Google Shape;434;p18"/>
          <p:cNvPicPr preferRelativeResize="0"/>
          <p:nvPr/>
        </p:nvPicPr>
        <p:blipFill rotWithShape="1">
          <a:blip r:embed="rId5">
            <a:alphaModFix/>
          </a:blip>
          <a:srcRect b="0" l="0" r="1928" t="15933"/>
          <a:stretch/>
        </p:blipFill>
        <p:spPr>
          <a:xfrm>
            <a:off x="127946" y="1954560"/>
            <a:ext cx="4219096" cy="2940900"/>
          </a:xfrm>
          <a:prstGeom prst="rect">
            <a:avLst/>
          </a:prstGeom>
          <a:noFill/>
          <a:ln>
            <a:noFill/>
          </a:ln>
        </p:spPr>
      </p:pic>
      <p:sp>
        <p:nvSpPr>
          <p:cNvPr id="435" name="Google Shape;435;p18"/>
          <p:cNvSpPr txBox="1"/>
          <p:nvPr/>
        </p:nvSpPr>
        <p:spPr>
          <a:xfrm>
            <a:off x="346825" y="4834163"/>
            <a:ext cx="9819459" cy="379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67"/>
              <a:buFont typeface="Arial"/>
              <a:buNone/>
            </a:pPr>
            <a:r>
              <a:rPr b="1" i="0" lang="en-US" sz="1867" u="none" cap="none" strike="noStrike">
                <a:solidFill>
                  <a:srgbClr val="1D1C1D"/>
                </a:solidFill>
                <a:latin typeface="Lato"/>
                <a:ea typeface="Lato"/>
                <a:cs typeface="Lato"/>
                <a:sym typeface="Lato"/>
              </a:rPr>
              <a:t>Modeled acute infections as proportion of population (15-34 y/o)</a:t>
            </a:r>
            <a:endParaRPr b="0" i="0" sz="1867" u="none" cap="none" strike="noStrike">
              <a:solidFill>
                <a:srgbClr val="000000"/>
              </a:solidFill>
              <a:latin typeface="Arial"/>
              <a:ea typeface="Arial"/>
              <a:cs typeface="Arial"/>
              <a:sym typeface="Arial"/>
            </a:endParaRPr>
          </a:p>
        </p:txBody>
      </p:sp>
      <p:sp>
        <p:nvSpPr>
          <p:cNvPr id="436" name="Google Shape;436;p18"/>
          <p:cNvSpPr txBox="1"/>
          <p:nvPr/>
        </p:nvSpPr>
        <p:spPr>
          <a:xfrm>
            <a:off x="346825" y="4426007"/>
            <a:ext cx="311046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100">
                <a:solidFill>
                  <a:schemeClr val="dk1"/>
                </a:solidFill>
                <a:latin typeface="Calibri"/>
                <a:ea typeface="Calibri"/>
                <a:cs typeface="Calibri"/>
                <a:sym typeface="Calibri"/>
              </a:rPr>
              <a:t>Source: Slide courtesy Monisha Sharma</a:t>
            </a:r>
            <a:endParaRPr/>
          </a:p>
        </p:txBody>
      </p:sp>
      <p:sp>
        <p:nvSpPr>
          <p:cNvPr id="437" name="Google Shape;437;p18"/>
          <p:cNvSpPr txBox="1"/>
          <p:nvPr/>
        </p:nvSpPr>
        <p:spPr>
          <a:xfrm>
            <a:off x="0" y="2832"/>
            <a:ext cx="12192000" cy="1048441"/>
          </a:xfrm>
          <a:prstGeom prst="rect">
            <a:avLst/>
          </a:prstGeom>
          <a:solidFill>
            <a:srgbClr val="0070C0"/>
          </a:solidFill>
          <a:ln>
            <a:noFill/>
          </a:ln>
        </p:spPr>
        <p:txBody>
          <a:bodyPr anchorCtr="0" anchor="ctr" bIns="45700" lIns="91425" spcFirstLastPara="1" rIns="91425" wrap="square" tIns="45700">
            <a:normAutofit fontScale="85000" lnSpcReduction="10000"/>
          </a:bodyPr>
          <a:lstStyle/>
          <a:p>
            <a:pPr indent="0" lvl="0" marL="0" marR="0" rtl="0" algn="ctr">
              <a:lnSpc>
                <a:spcPct val="90000"/>
              </a:lnSpc>
              <a:spcBef>
                <a:spcPts val="0"/>
              </a:spcBef>
              <a:spcAft>
                <a:spcPts val="0"/>
              </a:spcAft>
              <a:buClr>
                <a:schemeClr val="lt1"/>
              </a:buClr>
              <a:buSzPct val="100000"/>
              <a:buFont typeface="Calibri"/>
              <a:buNone/>
            </a:pPr>
            <a:r>
              <a:rPr b="1" lang="en-US" sz="3600">
                <a:solidFill>
                  <a:schemeClr val="lt1"/>
                </a:solidFill>
                <a:latin typeface="Calibri"/>
                <a:ea typeface="Calibri"/>
                <a:cs typeface="Calibri"/>
                <a:sym typeface="Calibri"/>
              </a:rPr>
              <a:t>NAT and HIV infection confirmation for adults and children &gt;18 months </a:t>
            </a:r>
            <a:endParaRPr/>
          </a:p>
          <a:p>
            <a:pPr indent="0" lvl="0" marL="0" marR="0" rtl="0" algn="ctr">
              <a:lnSpc>
                <a:spcPct val="90000"/>
              </a:lnSpc>
              <a:spcBef>
                <a:spcPts val="0"/>
              </a:spcBef>
              <a:spcAft>
                <a:spcPts val="0"/>
              </a:spcAft>
              <a:buClr>
                <a:schemeClr val="lt1"/>
              </a:buClr>
              <a:buSzPct val="100000"/>
              <a:buFont typeface="Calibri"/>
              <a:buNone/>
            </a:pPr>
            <a:r>
              <a:rPr b="1" lang="en-US" sz="4400">
                <a:solidFill>
                  <a:schemeClr val="lt1"/>
                </a:solidFill>
                <a:latin typeface="Calibri"/>
                <a:ea typeface="Calibri"/>
                <a:cs typeface="Calibri"/>
                <a:sym typeface="Calibri"/>
              </a:rPr>
              <a:t>(2/2)</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pic>
        <p:nvPicPr>
          <p:cNvPr id="443" name="Google Shape;443;p19"/>
          <p:cNvPicPr preferRelativeResize="0"/>
          <p:nvPr/>
        </p:nvPicPr>
        <p:blipFill rotWithShape="1">
          <a:blip r:embed="rId3">
            <a:alphaModFix/>
          </a:blip>
          <a:srcRect b="0" l="0" r="0" t="0"/>
          <a:stretch/>
        </p:blipFill>
        <p:spPr>
          <a:xfrm>
            <a:off x="590299" y="1459159"/>
            <a:ext cx="10635915" cy="3558883"/>
          </a:xfrm>
          <a:prstGeom prst="rect">
            <a:avLst/>
          </a:prstGeom>
          <a:noFill/>
          <a:ln>
            <a:noFill/>
          </a:ln>
        </p:spPr>
      </p:pic>
      <p:sp>
        <p:nvSpPr>
          <p:cNvPr id="444" name="Google Shape;444;p19"/>
          <p:cNvSpPr txBox="1"/>
          <p:nvPr/>
        </p:nvSpPr>
        <p:spPr>
          <a:xfrm>
            <a:off x="0" y="5310238"/>
            <a:ext cx="12192000" cy="1169511"/>
          </a:xfrm>
          <a:prstGeom prst="rect">
            <a:avLst/>
          </a:prstGeom>
          <a:noFill/>
          <a:ln>
            <a:noFill/>
          </a:ln>
        </p:spPr>
        <p:txBody>
          <a:bodyPr anchorCtr="0" anchor="t" bIns="121900" lIns="121900" spcFirstLastPara="1" rIns="121900" wrap="square" tIns="121900">
            <a:spAutoFit/>
          </a:bodyPr>
          <a:lstStyle/>
          <a:p>
            <a:pPr indent="0" lvl="0" marL="0" marR="0" rtl="0" algn="l">
              <a:spcBef>
                <a:spcPts val="0"/>
              </a:spcBef>
              <a:spcAft>
                <a:spcPts val="0"/>
              </a:spcAft>
              <a:buNone/>
            </a:pPr>
            <a:r>
              <a:rPr b="1" lang="en-US" sz="2133">
                <a:solidFill>
                  <a:schemeClr val="dk1"/>
                </a:solidFill>
                <a:latin typeface="Roboto"/>
                <a:ea typeface="Roboto"/>
                <a:cs typeface="Roboto"/>
                <a:sym typeface="Roboto"/>
              </a:rPr>
              <a:t>“</a:t>
            </a:r>
            <a:r>
              <a:rPr b="1" lang="en-US" sz="2000">
                <a:solidFill>
                  <a:schemeClr val="dk1"/>
                </a:solidFill>
                <a:latin typeface="Calibri"/>
                <a:ea typeface="Calibri"/>
                <a:cs typeface="Calibri"/>
                <a:sym typeface="Calibri"/>
              </a:rPr>
              <a:t>About 30%-50% of RTRI recent have suppressed VL and are reclassified as long term infections”</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30-50% of person newly diagnosed HIV pos </a:t>
            </a:r>
            <a:r>
              <a:rPr b="1" lang="en-US" sz="2000" u="sng">
                <a:solidFill>
                  <a:schemeClr val="dk1"/>
                </a:solidFill>
                <a:latin typeface="Calibri"/>
                <a:ea typeface="Calibri"/>
                <a:cs typeface="Calibri"/>
                <a:sym typeface="Calibri"/>
              </a:rPr>
              <a:t>were already on ART</a:t>
            </a:r>
            <a:endParaRPr b="1" sz="2000" u="sng">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67">
              <a:solidFill>
                <a:schemeClr val="dk1"/>
              </a:solidFill>
              <a:latin typeface="Roboto"/>
              <a:ea typeface="Roboto"/>
              <a:cs typeface="Roboto"/>
              <a:sym typeface="Roboto"/>
            </a:endParaRPr>
          </a:p>
        </p:txBody>
      </p:sp>
      <p:sp>
        <p:nvSpPr>
          <p:cNvPr id="445" name="Google Shape;445;p19"/>
          <p:cNvSpPr txBox="1"/>
          <p:nvPr/>
        </p:nvSpPr>
        <p:spPr>
          <a:xfrm>
            <a:off x="0" y="6479749"/>
            <a:ext cx="7620352" cy="292196"/>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US" sz="1200">
                <a:solidFill>
                  <a:srgbClr val="000000"/>
                </a:solidFill>
                <a:latin typeface="Calibri"/>
                <a:ea typeface="Calibri"/>
                <a:cs typeface="Calibri"/>
                <a:sym typeface="Calibri"/>
              </a:rPr>
              <a:t>Graphic provided by Dr. Parekh (CDC Atlanta) in response to WHO request for information</a:t>
            </a:r>
            <a:endParaRPr/>
          </a:p>
        </p:txBody>
      </p:sp>
      <p:sp>
        <p:nvSpPr>
          <p:cNvPr id="446" name="Google Shape;446;p19"/>
          <p:cNvSpPr txBox="1"/>
          <p:nvPr/>
        </p:nvSpPr>
        <p:spPr>
          <a:xfrm>
            <a:off x="0" y="0"/>
            <a:ext cx="12192000" cy="1048441"/>
          </a:xfrm>
          <a:prstGeom prst="rect">
            <a:avLst/>
          </a:prstGeom>
          <a:solidFill>
            <a:srgbClr val="0070C0"/>
          </a:solidFill>
          <a:ln>
            <a:noFill/>
          </a:ln>
        </p:spPr>
        <p:txBody>
          <a:bodyPr anchorCtr="0" anchor="ctr" bIns="45700" lIns="91425" spcFirstLastPara="1" rIns="91425" wrap="square" tIns="45700">
            <a:normAutofit/>
          </a:bodyPr>
          <a:lstStyle/>
          <a:p>
            <a:pPr indent="0" lvl="1" marL="0" marR="0" rtl="0" algn="ctr">
              <a:spcBef>
                <a:spcPts val="0"/>
              </a:spcBef>
              <a:spcAft>
                <a:spcPts val="0"/>
              </a:spcAft>
              <a:buNone/>
            </a:pPr>
            <a:r>
              <a:rPr b="1" i="0" lang="en-US" sz="3600" u="none" cap="none" strike="noStrike">
                <a:solidFill>
                  <a:srgbClr val="FFFFFF"/>
                </a:solidFill>
                <a:latin typeface="Calibri"/>
                <a:ea typeface="Calibri"/>
                <a:cs typeface="Calibri"/>
                <a:sym typeface="Calibri"/>
              </a:rPr>
              <a:t>Recency assay results from PEPFAR countries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
          <p:cNvSpPr txBox="1"/>
          <p:nvPr>
            <p:ph idx="1" type="body"/>
          </p:nvPr>
        </p:nvSpPr>
        <p:spPr>
          <a:xfrm>
            <a:off x="75601" y="1409359"/>
            <a:ext cx="7602522" cy="4384396"/>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chemeClr val="dk1"/>
              </a:buClr>
              <a:buSzPts val="2400"/>
              <a:buFont typeface="Calibri"/>
              <a:buAutoNum type="arabicPeriod"/>
            </a:pPr>
            <a:r>
              <a:rPr b="1" lang="en-US" sz="2400"/>
              <a:t>Current Epi Context and Evidence and Rationale for Using WHO HIV Testing Strategies and Algorithms, 2019</a:t>
            </a:r>
            <a:endParaRPr/>
          </a:p>
          <a:p>
            <a:pPr indent="-514350" lvl="1" marL="971550" rtl="0" algn="l">
              <a:lnSpc>
                <a:spcPct val="90000"/>
              </a:lnSpc>
              <a:spcBef>
                <a:spcPts val="500"/>
              </a:spcBef>
              <a:spcAft>
                <a:spcPts val="0"/>
              </a:spcAft>
              <a:buClr>
                <a:schemeClr val="dk1"/>
              </a:buClr>
              <a:buSzPts val="2400"/>
              <a:buFont typeface="Arial"/>
              <a:buAutoNum type="alphaLcPeriod"/>
            </a:pPr>
            <a:r>
              <a:rPr b="1" lang="en-US"/>
              <a:t>The 3-test strategy: 3 consecutive reactive tests for a positive diagnosis</a:t>
            </a:r>
            <a:endParaRPr/>
          </a:p>
          <a:p>
            <a:pPr indent="-514350" lvl="1" marL="971550" rtl="0" algn="l">
              <a:lnSpc>
                <a:spcPct val="90000"/>
              </a:lnSpc>
              <a:spcBef>
                <a:spcPts val="500"/>
              </a:spcBef>
              <a:spcAft>
                <a:spcPts val="0"/>
              </a:spcAft>
              <a:buClr>
                <a:schemeClr val="dk1"/>
              </a:buClr>
              <a:buSzPts val="2400"/>
              <a:buFont typeface="Arial"/>
              <a:buAutoNum type="alphaLcPeriod"/>
            </a:pPr>
            <a:r>
              <a:rPr b="1" lang="en-US"/>
              <a:t>Dual HIV-syphilis test in ANC and Key population settings</a:t>
            </a:r>
            <a:endParaRPr/>
          </a:p>
          <a:p>
            <a:pPr indent="-514350" lvl="1" marL="971550" rtl="0" algn="l">
              <a:lnSpc>
                <a:spcPct val="90000"/>
              </a:lnSpc>
              <a:spcBef>
                <a:spcPts val="500"/>
              </a:spcBef>
              <a:spcAft>
                <a:spcPts val="0"/>
              </a:spcAft>
              <a:buClr>
                <a:schemeClr val="dk1"/>
              </a:buClr>
              <a:buSzPts val="2400"/>
              <a:buFont typeface="Arial"/>
              <a:buAutoNum type="alphaLcPeriod"/>
            </a:pPr>
            <a:r>
              <a:rPr b="1" lang="en-US"/>
              <a:t>Retesting before ART initiation</a:t>
            </a:r>
            <a:endParaRPr/>
          </a:p>
          <a:p>
            <a:pPr indent="-514350" lvl="0" marL="514350" rtl="0" algn="l">
              <a:lnSpc>
                <a:spcPct val="90000"/>
              </a:lnSpc>
              <a:spcBef>
                <a:spcPts val="1000"/>
              </a:spcBef>
              <a:spcAft>
                <a:spcPts val="0"/>
              </a:spcAft>
              <a:buClr>
                <a:schemeClr val="dk1"/>
              </a:buClr>
              <a:buSzPts val="2400"/>
              <a:buFont typeface="Calibri"/>
              <a:buAutoNum type="arabicPeriod"/>
            </a:pPr>
            <a:r>
              <a:rPr b="1" lang="en-US" sz="2400"/>
              <a:t>Quality management systems in testing sites</a:t>
            </a:r>
            <a:endParaRPr/>
          </a:p>
          <a:p>
            <a:pPr indent="-514350" lvl="0" marL="514350" rtl="0" algn="l">
              <a:lnSpc>
                <a:spcPct val="90000"/>
              </a:lnSpc>
              <a:spcBef>
                <a:spcPts val="1000"/>
              </a:spcBef>
              <a:spcAft>
                <a:spcPts val="0"/>
              </a:spcAft>
              <a:buClr>
                <a:schemeClr val="dk1"/>
              </a:buClr>
              <a:buSzPts val="2400"/>
              <a:buFont typeface="Calibri"/>
              <a:buAutoNum type="arabicPeriod"/>
            </a:pPr>
            <a:r>
              <a:rPr b="1" lang="en-US" sz="2400"/>
              <a:t>Process to update HIV testing strategy and algorithm</a:t>
            </a:r>
            <a:endParaRPr/>
          </a:p>
        </p:txBody>
      </p:sp>
      <p:pic>
        <p:nvPicPr>
          <p:cNvPr id="133" name="Google Shape;133;p2"/>
          <p:cNvPicPr preferRelativeResize="0"/>
          <p:nvPr/>
        </p:nvPicPr>
        <p:blipFill rotWithShape="1">
          <a:blip r:embed="rId3">
            <a:alphaModFix/>
          </a:blip>
          <a:srcRect b="0" l="0" r="0" t="0"/>
          <a:stretch/>
        </p:blipFill>
        <p:spPr>
          <a:xfrm>
            <a:off x="10926615" y="393017"/>
            <a:ext cx="1109721" cy="351721"/>
          </a:xfrm>
          <a:prstGeom prst="rect">
            <a:avLst/>
          </a:prstGeom>
          <a:noFill/>
          <a:ln>
            <a:noFill/>
          </a:ln>
        </p:spPr>
      </p:pic>
      <p:pic>
        <p:nvPicPr>
          <p:cNvPr id="134" name="Google Shape;134;p2"/>
          <p:cNvPicPr preferRelativeResize="0"/>
          <p:nvPr/>
        </p:nvPicPr>
        <p:blipFill rotWithShape="1">
          <a:blip r:embed="rId4">
            <a:alphaModFix/>
          </a:blip>
          <a:srcRect b="0" l="0" r="0" t="0"/>
          <a:stretch/>
        </p:blipFill>
        <p:spPr>
          <a:xfrm>
            <a:off x="7920152" y="3601557"/>
            <a:ext cx="4116184" cy="1827094"/>
          </a:xfrm>
          <a:prstGeom prst="rect">
            <a:avLst/>
          </a:prstGeom>
          <a:noFill/>
          <a:ln>
            <a:noFill/>
          </a:ln>
        </p:spPr>
      </p:pic>
      <p:pic>
        <p:nvPicPr>
          <p:cNvPr id="135" name="Google Shape;135;p2"/>
          <p:cNvPicPr preferRelativeResize="0"/>
          <p:nvPr/>
        </p:nvPicPr>
        <p:blipFill rotWithShape="1">
          <a:blip r:embed="rId5">
            <a:alphaModFix/>
          </a:blip>
          <a:srcRect b="0" l="0" r="0" t="0"/>
          <a:stretch/>
        </p:blipFill>
        <p:spPr>
          <a:xfrm>
            <a:off x="7711186" y="1066320"/>
            <a:ext cx="4397650" cy="2362680"/>
          </a:xfrm>
          <a:prstGeom prst="rect">
            <a:avLst/>
          </a:prstGeom>
          <a:noFill/>
          <a:ln>
            <a:noFill/>
          </a:ln>
        </p:spPr>
      </p:pic>
      <p:sp>
        <p:nvSpPr>
          <p:cNvPr id="136" name="Google Shape;136;p2"/>
          <p:cNvSpPr txBox="1"/>
          <p:nvPr/>
        </p:nvSpPr>
        <p:spPr>
          <a:xfrm>
            <a:off x="7920152" y="5586006"/>
            <a:ext cx="1330215"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050" u="none" cap="none" strike="noStrike">
                <a:solidFill>
                  <a:schemeClr val="dk1"/>
                </a:solidFill>
                <a:latin typeface="Calibri"/>
                <a:ea typeface="Calibri"/>
                <a:cs typeface="Calibri"/>
                <a:sym typeface="Calibri"/>
              </a:rPr>
              <a:t>Universal 3 tests strategy</a:t>
            </a:r>
            <a:endParaRPr/>
          </a:p>
        </p:txBody>
      </p:sp>
      <p:sp>
        <p:nvSpPr>
          <p:cNvPr id="137" name="Google Shape;137;p2"/>
          <p:cNvSpPr txBox="1"/>
          <p:nvPr/>
        </p:nvSpPr>
        <p:spPr>
          <a:xfrm>
            <a:off x="9396599" y="5583931"/>
            <a:ext cx="1530016"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Calibri"/>
                <a:ea typeface="Calibri"/>
                <a:cs typeface="Calibri"/>
                <a:sym typeface="Calibri"/>
              </a:rPr>
              <a:t>Moving away from WB/IB</a:t>
            </a:r>
            <a:endParaRPr/>
          </a:p>
        </p:txBody>
      </p:sp>
      <p:sp>
        <p:nvSpPr>
          <p:cNvPr id="138" name="Google Shape;138;p2"/>
          <p:cNvSpPr txBox="1"/>
          <p:nvPr/>
        </p:nvSpPr>
        <p:spPr>
          <a:xfrm>
            <a:off x="10688389" y="5601208"/>
            <a:ext cx="1428010"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Calibri"/>
                <a:ea typeface="Calibri"/>
                <a:cs typeface="Calibri"/>
                <a:sym typeface="Calibri"/>
              </a:rPr>
              <a:t>Dual HIV RDT in ANC (and now KP) settings</a:t>
            </a:r>
            <a:endParaRPr/>
          </a:p>
        </p:txBody>
      </p:sp>
      <p:sp>
        <p:nvSpPr>
          <p:cNvPr id="139" name="Google Shape;139;p2"/>
          <p:cNvSpPr/>
          <p:nvPr/>
        </p:nvSpPr>
        <p:spPr>
          <a:xfrm>
            <a:off x="0" y="23380"/>
            <a:ext cx="12192000" cy="1094874"/>
          </a:xfrm>
          <a:prstGeom prst="rect">
            <a:avLst/>
          </a:prstGeom>
          <a:solidFill>
            <a:srgbClr val="0070C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Calibri"/>
                <a:ea typeface="Calibri"/>
                <a:cs typeface="Calibri"/>
                <a:sym typeface="Calibri"/>
              </a:rPr>
              <a:t>     Presentation Outline</a:t>
            </a:r>
            <a:endParaRPr b="1" sz="4000">
              <a:solidFill>
                <a:schemeClr val="lt1"/>
              </a:solidFill>
              <a:latin typeface="Calibri"/>
              <a:ea typeface="Calibri"/>
              <a:cs typeface="Calibri"/>
              <a:sym typeface="Calibri"/>
            </a:endParaRPr>
          </a:p>
        </p:txBody>
      </p:sp>
      <p:sp>
        <p:nvSpPr>
          <p:cNvPr id="140" name="Google Shape;140;p2"/>
          <p:cNvSpPr txBox="1"/>
          <p:nvPr/>
        </p:nvSpPr>
        <p:spPr>
          <a:xfrm>
            <a:off x="9886951" y="628651"/>
            <a:ext cx="2561454" cy="610360"/>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Clr>
                <a:srgbClr val="000000"/>
              </a:buClr>
              <a:buFont typeface="Calibri"/>
              <a:buNone/>
            </a:pPr>
            <a:r>
              <a:rPr b="0" lang="en-US" sz="100" u="none">
                <a:solidFill>
                  <a:srgbClr val="FFFFFF"/>
                </a:solidFill>
                <a:latin typeface="Calibri"/>
                <a:ea typeface="Calibri"/>
                <a:cs typeface="Calibri"/>
                <a:sym typeface="Calibri"/>
              </a:rPr>
              <a: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pic>
        <p:nvPicPr>
          <p:cNvPr id="452" name="Google Shape;452;p20"/>
          <p:cNvPicPr preferRelativeResize="0"/>
          <p:nvPr/>
        </p:nvPicPr>
        <p:blipFill rotWithShape="1">
          <a:blip r:embed="rId3">
            <a:alphaModFix/>
          </a:blip>
          <a:srcRect b="0" l="0" r="0" t="0"/>
          <a:stretch/>
        </p:blipFill>
        <p:spPr>
          <a:xfrm>
            <a:off x="82750" y="-159492"/>
            <a:ext cx="1301313" cy="1224765"/>
          </a:xfrm>
          <a:prstGeom prst="rect">
            <a:avLst/>
          </a:prstGeom>
          <a:noFill/>
          <a:ln>
            <a:noFill/>
          </a:ln>
        </p:spPr>
      </p:pic>
      <p:pic>
        <p:nvPicPr>
          <p:cNvPr id="453" name="Google Shape;453;p20"/>
          <p:cNvPicPr preferRelativeResize="0"/>
          <p:nvPr/>
        </p:nvPicPr>
        <p:blipFill rotWithShape="1">
          <a:blip r:embed="rId4">
            <a:alphaModFix/>
          </a:blip>
          <a:srcRect b="0" l="0" r="0" t="0"/>
          <a:stretch/>
        </p:blipFill>
        <p:spPr>
          <a:xfrm>
            <a:off x="151278" y="4811151"/>
            <a:ext cx="1446440" cy="2046849"/>
          </a:xfrm>
          <a:prstGeom prst="rect">
            <a:avLst/>
          </a:prstGeom>
          <a:solidFill>
            <a:schemeClr val="lt1"/>
          </a:solidFill>
          <a:ln cap="flat" cmpd="sng" w="12700">
            <a:solidFill>
              <a:schemeClr val="dk1"/>
            </a:solidFill>
            <a:prstDash val="solid"/>
            <a:miter lim="800000"/>
            <a:headEnd len="sm" w="sm" type="none"/>
            <a:tailEnd len="sm" w="sm" type="none"/>
          </a:ln>
        </p:spPr>
      </p:pic>
      <p:sp>
        <p:nvSpPr>
          <p:cNvPr id="454" name="Google Shape;454;p20"/>
          <p:cNvSpPr txBox="1"/>
          <p:nvPr>
            <p:ph type="title"/>
          </p:nvPr>
        </p:nvSpPr>
        <p:spPr>
          <a:xfrm>
            <a:off x="2185580" y="160961"/>
            <a:ext cx="9855142" cy="100488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lang="en-US" sz="3200">
                <a:solidFill>
                  <a:schemeClr val="dk1"/>
                </a:solidFill>
                <a:latin typeface="Calibri"/>
                <a:ea typeface="Calibri"/>
                <a:cs typeface="Calibri"/>
                <a:sym typeface="Calibri"/>
              </a:rPr>
              <a:t>WHO does not recommend </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using recency assays in HIV testing services</a:t>
            </a:r>
            <a:endParaRPr/>
          </a:p>
        </p:txBody>
      </p:sp>
      <p:sp>
        <p:nvSpPr>
          <p:cNvPr id="455" name="Google Shape;455;p20"/>
          <p:cNvSpPr txBox="1"/>
          <p:nvPr>
            <p:ph idx="1" type="body"/>
          </p:nvPr>
        </p:nvSpPr>
        <p:spPr>
          <a:xfrm>
            <a:off x="210524" y="1760738"/>
            <a:ext cx="5359765" cy="319217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1800"/>
              <a:buNone/>
            </a:pPr>
            <a:r>
              <a:rPr b="1" lang="en-US" sz="1800">
                <a:latin typeface="Calibri"/>
                <a:ea typeface="Calibri"/>
                <a:cs typeface="Calibri"/>
                <a:sym typeface="Calibri"/>
              </a:rPr>
              <a:t>WHO recommends use of recency assays in surveillance</a:t>
            </a:r>
            <a:endParaRPr/>
          </a:p>
          <a:p>
            <a:pPr indent="-228600" lvl="0" marL="228600" rtl="0" algn="l">
              <a:lnSpc>
                <a:spcPct val="90000"/>
              </a:lnSpc>
              <a:spcBef>
                <a:spcPts val="1000"/>
              </a:spcBef>
              <a:spcAft>
                <a:spcPts val="0"/>
              </a:spcAft>
              <a:buClr>
                <a:schemeClr val="dk1"/>
              </a:buClr>
              <a:buSzPts val="1800"/>
              <a:buFont typeface="Arial"/>
              <a:buChar char="•"/>
            </a:pPr>
            <a:r>
              <a:rPr lang="en-US" sz="1800">
                <a:latin typeface="Calibri"/>
                <a:ea typeface="Calibri"/>
                <a:cs typeface="Calibri"/>
                <a:sym typeface="Calibri"/>
              </a:rPr>
              <a:t>Utility of recency testing has been demonstrated in population-based surveys to measure HIV incidence</a:t>
            </a:r>
            <a:endParaRPr/>
          </a:p>
          <a:p>
            <a:pPr indent="-228600" lvl="0" marL="228600" rtl="0" algn="l">
              <a:lnSpc>
                <a:spcPct val="90000"/>
              </a:lnSpc>
              <a:spcBef>
                <a:spcPts val="1000"/>
              </a:spcBef>
              <a:spcAft>
                <a:spcPts val="0"/>
              </a:spcAft>
              <a:buClr>
                <a:schemeClr val="dk1"/>
              </a:buClr>
              <a:buSzPts val="1800"/>
              <a:buFont typeface="Arial"/>
              <a:buChar char="•"/>
            </a:pPr>
            <a:r>
              <a:rPr lang="en-US" sz="1800">
                <a:latin typeface="Calibri"/>
                <a:ea typeface="Calibri"/>
                <a:cs typeface="Calibri"/>
                <a:sym typeface="Calibri"/>
              </a:rPr>
              <a:t>Use of recency testing in programmatic settings should only be considered when existing HIV testing coverage of the population being studied is high, when a combination of assays including viral load can be delivered to reduce false recent results and analysis plans make appropriate statistical adjustments and infer population-specific trends in recent infection</a:t>
            </a:r>
            <a:endParaRPr sz="1800">
              <a:latin typeface="Calibri"/>
              <a:ea typeface="Calibri"/>
              <a:cs typeface="Calibri"/>
              <a:sym typeface="Calibri"/>
            </a:endParaRPr>
          </a:p>
        </p:txBody>
      </p:sp>
      <p:sp>
        <p:nvSpPr>
          <p:cNvPr id="456" name="Google Shape;456;p20"/>
          <p:cNvSpPr txBox="1"/>
          <p:nvPr>
            <p:ph idx="2" type="body"/>
          </p:nvPr>
        </p:nvSpPr>
        <p:spPr>
          <a:xfrm>
            <a:off x="1656966" y="4692830"/>
            <a:ext cx="4164081" cy="2165169"/>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b="1" lang="en-US">
                <a:latin typeface="Calibri"/>
                <a:ea typeface="Calibri"/>
                <a:cs typeface="Calibri"/>
                <a:sym typeface="Calibri"/>
              </a:rPr>
              <a:t>There are no WHO prequalified recency assays</a:t>
            </a:r>
            <a:endParaRPr/>
          </a:p>
          <a:p>
            <a:pPr indent="-228631" lvl="1" marL="685800" rtl="0" algn="l">
              <a:lnSpc>
                <a:spcPct val="90000"/>
              </a:lnSpc>
              <a:spcBef>
                <a:spcPts val="500"/>
              </a:spcBef>
              <a:spcAft>
                <a:spcPts val="0"/>
              </a:spcAft>
              <a:buClr>
                <a:schemeClr val="dk1"/>
              </a:buClr>
              <a:buSzPct val="100000"/>
              <a:buChar char="•"/>
            </a:pPr>
            <a:r>
              <a:rPr lang="en-US" sz="1300" u="sng">
                <a:latin typeface="Calibri"/>
                <a:ea typeface="Calibri"/>
                <a:cs typeface="Calibri"/>
                <a:sym typeface="Calibri"/>
              </a:rPr>
              <a:t>No WHO prequalified recency tests </a:t>
            </a:r>
            <a:r>
              <a:rPr lang="en-US" sz="1300">
                <a:latin typeface="Calibri"/>
                <a:ea typeface="Calibri"/>
                <a:cs typeface="Calibri"/>
                <a:sym typeface="Calibri"/>
              </a:rPr>
              <a:t>in the pipeline or planned to be in the pipeline for WHO prequalification at this time. </a:t>
            </a:r>
            <a:endParaRPr/>
          </a:p>
          <a:p>
            <a:pPr indent="-228631" lvl="1" marL="685800" rtl="0" algn="l">
              <a:lnSpc>
                <a:spcPct val="90000"/>
              </a:lnSpc>
              <a:spcBef>
                <a:spcPts val="500"/>
              </a:spcBef>
              <a:spcAft>
                <a:spcPts val="0"/>
              </a:spcAft>
              <a:buClr>
                <a:schemeClr val="dk1"/>
              </a:buClr>
              <a:buSzPct val="100000"/>
              <a:buChar char="•"/>
            </a:pPr>
            <a:r>
              <a:rPr lang="en-US" sz="1300" u="sng">
                <a:latin typeface="Calibri"/>
                <a:ea typeface="Calibri"/>
                <a:cs typeface="Calibri"/>
                <a:sym typeface="Calibri"/>
              </a:rPr>
              <a:t>No current pathway </a:t>
            </a:r>
            <a:r>
              <a:rPr lang="en-US" sz="1300">
                <a:latin typeface="Calibri"/>
                <a:ea typeface="Calibri"/>
                <a:cs typeface="Calibri"/>
                <a:sym typeface="Calibri"/>
              </a:rPr>
              <a:t>for recency testing to receive WHO prequalification as process reserved for recommended HTS interventions &amp; diagnostic tests. </a:t>
            </a:r>
            <a:endParaRPr sz="1300">
              <a:latin typeface="Calibri"/>
              <a:ea typeface="Calibri"/>
              <a:cs typeface="Calibri"/>
              <a:sym typeface="Calibri"/>
            </a:endParaRPr>
          </a:p>
          <a:p>
            <a:pPr indent="-64135" lvl="0" marL="228600" rtl="0" algn="l">
              <a:lnSpc>
                <a:spcPct val="90000"/>
              </a:lnSpc>
              <a:spcBef>
                <a:spcPts val="1000"/>
              </a:spcBef>
              <a:spcAft>
                <a:spcPts val="0"/>
              </a:spcAft>
              <a:buClr>
                <a:schemeClr val="dk1"/>
              </a:buClr>
              <a:buSzPct val="100000"/>
              <a:buNone/>
            </a:pPr>
            <a:r>
              <a:t/>
            </a:r>
            <a:endParaRPr>
              <a:latin typeface="Quattrocento Sans"/>
              <a:ea typeface="Quattrocento Sans"/>
              <a:cs typeface="Quattrocento Sans"/>
              <a:sym typeface="Quattrocento Sans"/>
            </a:endParaRPr>
          </a:p>
        </p:txBody>
      </p:sp>
      <p:pic>
        <p:nvPicPr>
          <p:cNvPr id="457" name="Google Shape;457;p20"/>
          <p:cNvPicPr preferRelativeResize="0"/>
          <p:nvPr/>
        </p:nvPicPr>
        <p:blipFill rotWithShape="1">
          <a:blip r:embed="rId5">
            <a:alphaModFix/>
          </a:blip>
          <a:srcRect b="0" l="0" r="0" t="0"/>
          <a:stretch/>
        </p:blipFill>
        <p:spPr>
          <a:xfrm>
            <a:off x="131363" y="802543"/>
            <a:ext cx="1261981" cy="402371"/>
          </a:xfrm>
          <a:prstGeom prst="rect">
            <a:avLst/>
          </a:prstGeom>
          <a:noFill/>
          <a:ln>
            <a:noFill/>
          </a:ln>
        </p:spPr>
      </p:pic>
      <p:sp>
        <p:nvSpPr>
          <p:cNvPr id="458" name="Google Shape;45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205C"/>
              </a:buClr>
              <a:buSzPts val="1800"/>
              <a:buFont typeface="Calibri"/>
              <a:buNone/>
            </a:pPr>
            <a:r>
              <a:t/>
            </a:r>
            <a:endParaRPr b="0" i="0" sz="1800" u="none" cap="none" strike="noStrike">
              <a:solidFill>
                <a:srgbClr val="00205C"/>
              </a:solidFill>
              <a:latin typeface="Verdana"/>
              <a:ea typeface="Verdana"/>
              <a:cs typeface="Verdana"/>
              <a:sym typeface="Verdana"/>
            </a:endParaRPr>
          </a:p>
        </p:txBody>
      </p:sp>
      <p:sp>
        <p:nvSpPr>
          <p:cNvPr id="459" name="Google Shape;459;p20"/>
          <p:cNvSpPr txBox="1"/>
          <p:nvPr>
            <p:ph idx="3" type="body"/>
          </p:nvPr>
        </p:nvSpPr>
        <p:spPr>
          <a:xfrm>
            <a:off x="334648" y="1165585"/>
            <a:ext cx="5486399" cy="5508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sz="2800">
                <a:solidFill>
                  <a:schemeClr val="dk1"/>
                </a:solidFill>
                <a:latin typeface="Calibri"/>
                <a:ea typeface="Calibri"/>
                <a:cs typeface="Calibri"/>
                <a:sym typeface="Calibri"/>
              </a:rPr>
              <a:t>Recency testing for </a:t>
            </a:r>
            <a:r>
              <a:rPr lang="en-US" sz="2800" u="sng">
                <a:solidFill>
                  <a:schemeClr val="dk1"/>
                </a:solidFill>
                <a:latin typeface="Calibri"/>
                <a:ea typeface="Calibri"/>
                <a:cs typeface="Calibri"/>
                <a:sym typeface="Calibri"/>
              </a:rPr>
              <a:t>surveillance</a:t>
            </a:r>
            <a:endParaRPr/>
          </a:p>
        </p:txBody>
      </p:sp>
      <p:sp>
        <p:nvSpPr>
          <p:cNvPr id="460" name="Google Shape;460;p20"/>
          <p:cNvSpPr txBox="1"/>
          <p:nvPr>
            <p:ph idx="4" type="body"/>
          </p:nvPr>
        </p:nvSpPr>
        <p:spPr>
          <a:xfrm>
            <a:off x="5874814" y="1080789"/>
            <a:ext cx="6089351" cy="67994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sz="2400">
                <a:solidFill>
                  <a:schemeClr val="dk1"/>
                </a:solidFill>
                <a:latin typeface="Calibri"/>
                <a:ea typeface="Calibri"/>
                <a:cs typeface="Calibri"/>
                <a:sym typeface="Calibri"/>
              </a:rPr>
              <a:t>NO benefits of recency testing </a:t>
            </a:r>
            <a:r>
              <a:rPr lang="en-US" sz="2400" u="sng">
                <a:solidFill>
                  <a:schemeClr val="dk1"/>
                </a:solidFill>
                <a:latin typeface="Calibri"/>
                <a:ea typeface="Calibri"/>
                <a:cs typeface="Calibri"/>
                <a:sym typeface="Calibri"/>
              </a:rPr>
              <a:t>in routine HTS</a:t>
            </a:r>
            <a:r>
              <a:rPr lang="en-US" sz="2400">
                <a:solidFill>
                  <a:schemeClr val="dk1"/>
                </a:solidFill>
                <a:latin typeface="Calibri"/>
                <a:ea typeface="Calibri"/>
                <a:cs typeface="Calibri"/>
                <a:sym typeface="Calibri"/>
              </a:rPr>
              <a:t>, </a:t>
            </a:r>
            <a:r>
              <a:rPr lang="en-US" sz="1600">
                <a:solidFill>
                  <a:schemeClr val="dk1"/>
                </a:solidFill>
                <a:latin typeface="Calibri"/>
                <a:ea typeface="Calibri"/>
                <a:cs typeface="Calibri"/>
                <a:sym typeface="Calibri"/>
              </a:rPr>
              <a:t>2023 HTS consolidated guideline</a:t>
            </a:r>
            <a:endParaRPr sz="2400">
              <a:solidFill>
                <a:schemeClr val="dk1"/>
              </a:solidFill>
              <a:latin typeface="Calibri"/>
              <a:ea typeface="Calibri"/>
              <a:cs typeface="Calibri"/>
              <a:sym typeface="Calibri"/>
            </a:endParaRPr>
          </a:p>
        </p:txBody>
      </p:sp>
      <p:sp>
        <p:nvSpPr>
          <p:cNvPr id="461" name="Google Shape;461;p20"/>
          <p:cNvSpPr txBox="1"/>
          <p:nvPr/>
        </p:nvSpPr>
        <p:spPr>
          <a:xfrm>
            <a:off x="5874814" y="2129451"/>
            <a:ext cx="6165908" cy="4878580"/>
          </a:xfrm>
          <a:prstGeom prst="rect">
            <a:avLst/>
          </a:prstGeom>
          <a:solidFill>
            <a:srgbClr val="92D050"/>
          </a:solid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100">
                <a:solidFill>
                  <a:schemeClr val="dk1"/>
                </a:solidFill>
                <a:latin typeface="Calibri"/>
                <a:ea typeface="Calibri"/>
                <a:cs typeface="Calibri"/>
                <a:sym typeface="Calibri"/>
              </a:rPr>
              <a:t> </a:t>
            </a:r>
            <a:r>
              <a:rPr b="1" lang="en-US" sz="2400">
                <a:solidFill>
                  <a:srgbClr val="FF0000"/>
                </a:solidFill>
                <a:latin typeface="Calibri"/>
                <a:ea typeface="Calibri"/>
                <a:cs typeface="Calibri"/>
                <a:sym typeface="Calibri"/>
              </a:rPr>
              <a:t>New </a:t>
            </a:r>
            <a:r>
              <a:rPr b="1" lang="en-US" sz="2400">
                <a:solidFill>
                  <a:schemeClr val="dk1"/>
                </a:solidFill>
                <a:latin typeface="Calibri"/>
                <a:ea typeface="Calibri"/>
                <a:cs typeface="Calibri"/>
                <a:sym typeface="Calibri"/>
              </a:rPr>
              <a:t>WHO recommendation</a:t>
            </a:r>
            <a:endParaRPr/>
          </a:p>
          <a:p>
            <a:pPr indent="0" lvl="0" marL="0" marR="0" rtl="0" algn="l">
              <a:lnSpc>
                <a:spcPct val="107000"/>
              </a:lnSpc>
              <a:spcBef>
                <a:spcPts val="800"/>
              </a:spcBef>
              <a:spcAft>
                <a:spcPts val="0"/>
              </a:spcAft>
              <a:buNone/>
            </a:pPr>
            <a:r>
              <a:rPr b="1" lang="en-US" sz="2000">
                <a:solidFill>
                  <a:schemeClr val="dk1"/>
                </a:solidFill>
                <a:latin typeface="Calibri"/>
                <a:ea typeface="Calibri"/>
                <a:cs typeface="Calibri"/>
                <a:sym typeface="Calibri"/>
              </a:rPr>
              <a:t>HIV recency testing is not recommended as part of routine HIV testing services </a:t>
            </a:r>
            <a:r>
              <a:rPr lang="en-US" sz="1400">
                <a:solidFill>
                  <a:schemeClr val="dk1"/>
                </a:solidFill>
                <a:latin typeface="Calibri"/>
                <a:ea typeface="Calibri"/>
                <a:cs typeface="Calibri"/>
                <a:sym typeface="Calibri"/>
              </a:rPr>
              <a:t>(conditional recommendation, low-certainty evidence)</a:t>
            </a:r>
            <a:endParaRPr sz="14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rPr b="1" lang="en-US" sz="1600">
                <a:solidFill>
                  <a:schemeClr val="dk1"/>
                </a:solidFill>
                <a:latin typeface="Calibri"/>
                <a:ea typeface="Calibri"/>
                <a:cs typeface="Calibri"/>
                <a:sym typeface="Calibri"/>
              </a:rPr>
              <a:t>Remarks</a:t>
            </a:r>
            <a:endParaRPr/>
          </a:p>
          <a:p>
            <a:pPr indent="-285750" lvl="0" marL="285750" marR="0" rtl="0" algn="l">
              <a:lnSpc>
                <a:spcPct val="107000"/>
              </a:lnSpc>
              <a:spcBef>
                <a:spcPts val="80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This recommendation calls for excluding recency testing from routine HIV testing services. HIV testing services are defined as a package of services including brief pre-test information and post-test counselling; linkage to appropriate HIV prevention, care and treatment services and other clinical and support services; and coordination with laboratory services to support quality assurance.</a:t>
            </a:r>
            <a:endParaRPr/>
          </a:p>
          <a:p>
            <a:pPr indent="-285750" lvl="0" marL="285750" marR="0" rtl="0" algn="l">
              <a:lnSpc>
                <a:spcPct val="107000"/>
              </a:lnSpc>
              <a:spcBef>
                <a:spcPts val="80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Recency assays can, however, be used for surveillance of HIV incidence. WHO has published guidance on this in Using recency assays for HIV surveillance: 2022 technical guidance </a:t>
            </a:r>
            <a:r>
              <a:rPr lang="en-US" sz="1100">
                <a:solidFill>
                  <a:schemeClr val="dk1"/>
                </a:solidFill>
                <a:latin typeface="Calibri"/>
                <a:ea typeface="Calibri"/>
                <a:cs typeface="Calibri"/>
                <a:sym typeface="Calibri"/>
              </a:rPr>
              <a:t>(</a:t>
            </a:r>
            <a:r>
              <a:rPr lang="en-US" sz="1100" u="sng">
                <a:solidFill>
                  <a:schemeClr val="dk1"/>
                </a:solidFill>
                <a:latin typeface="Calibri"/>
                <a:ea typeface="Calibri"/>
                <a:cs typeface="Calibri"/>
                <a:sym typeface="Calibri"/>
                <a:hlinkClick r:id="rId6">
                  <a:extLst>
                    <a:ext uri="{A12FA001-AC4F-418D-AE19-62706E023703}">
                      <ahyp:hlinkClr val="tx"/>
                    </a:ext>
                  </a:extLst>
                </a:hlinkClick>
              </a:rPr>
              <a:t>https://apps.who.int/iris/rest/bitstreams/1486096/retrieve</a:t>
            </a:r>
            <a:endParaRPr sz="11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t/>
            </a:r>
            <a:endParaRPr sz="11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21"/>
          <p:cNvSpPr txBox="1"/>
          <p:nvPr>
            <p:ph idx="1" type="body"/>
          </p:nvPr>
        </p:nvSpPr>
        <p:spPr>
          <a:xfrm>
            <a:off x="2520664" y="5271473"/>
            <a:ext cx="9335225" cy="131673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i="1" lang="en-US" sz="1800" u="sng">
                <a:solidFill>
                  <a:srgbClr val="000000"/>
                </a:solidFill>
                <a:latin typeface="Calibri"/>
                <a:ea typeface="Calibri"/>
                <a:cs typeface="Calibri"/>
                <a:sym typeface="Calibri"/>
              </a:rPr>
              <a:t>Performance:</a:t>
            </a:r>
            <a:r>
              <a:rPr lang="en-US" sz="1800">
                <a:solidFill>
                  <a:srgbClr val="000000"/>
                </a:solidFill>
                <a:latin typeface="Calibri"/>
                <a:ea typeface="Calibri"/>
                <a:cs typeface="Calibri"/>
                <a:sym typeface="Calibri"/>
              </a:rPr>
              <a:t> </a:t>
            </a:r>
            <a:endParaRPr/>
          </a:p>
          <a:p>
            <a:pPr indent="-228600" lvl="0" marL="228600" rtl="0" algn="l">
              <a:lnSpc>
                <a:spcPct val="90000"/>
              </a:lnSpc>
              <a:spcBef>
                <a:spcPts val="1000"/>
              </a:spcBef>
              <a:spcAft>
                <a:spcPts val="0"/>
              </a:spcAft>
              <a:buClr>
                <a:srgbClr val="000000"/>
              </a:buClr>
              <a:buSzPts val="1800"/>
              <a:buChar char="•"/>
            </a:pPr>
            <a:r>
              <a:rPr lang="en-US" sz="1800">
                <a:solidFill>
                  <a:srgbClr val="000000"/>
                </a:solidFill>
                <a:latin typeface="Calibri"/>
                <a:ea typeface="Calibri"/>
                <a:cs typeface="Calibri"/>
                <a:sym typeface="Calibri"/>
              </a:rPr>
              <a:t>Sensitivity and specificity is comparable</a:t>
            </a:r>
            <a:endParaRPr/>
          </a:p>
          <a:p>
            <a:pPr indent="-228600" lvl="0" marL="228600" rtl="0" algn="l">
              <a:lnSpc>
                <a:spcPct val="90000"/>
              </a:lnSpc>
              <a:spcBef>
                <a:spcPts val="1000"/>
              </a:spcBef>
              <a:spcAft>
                <a:spcPts val="0"/>
              </a:spcAft>
              <a:buClr>
                <a:srgbClr val="000000"/>
              </a:buClr>
              <a:buSzPts val="1800"/>
              <a:buChar char="•"/>
            </a:pPr>
            <a:r>
              <a:rPr b="1" lang="en-US" sz="1800">
                <a:solidFill>
                  <a:srgbClr val="000000"/>
                </a:solidFill>
                <a:latin typeface="Calibri"/>
                <a:ea typeface="Calibri"/>
                <a:cs typeface="Calibri"/>
                <a:sym typeface="Calibri"/>
              </a:rPr>
              <a:t>But high-rate indeterminate results with an algorithm containing WB </a:t>
            </a:r>
            <a:endParaRPr/>
          </a:p>
          <a:p>
            <a:pPr indent="-114300" lvl="0" marL="228600" rtl="0" algn="l">
              <a:lnSpc>
                <a:spcPct val="90000"/>
              </a:lnSpc>
              <a:spcBef>
                <a:spcPts val="1000"/>
              </a:spcBef>
              <a:spcAft>
                <a:spcPts val="0"/>
              </a:spcAft>
              <a:buClr>
                <a:schemeClr val="dk1"/>
              </a:buClr>
              <a:buSzPts val="1800"/>
              <a:buNone/>
            </a:pPr>
            <a:r>
              <a:t/>
            </a:r>
            <a:endParaRPr sz="1800"/>
          </a:p>
        </p:txBody>
      </p:sp>
      <p:graphicFrame>
        <p:nvGraphicFramePr>
          <p:cNvPr id="468" name="Google Shape;468;p21"/>
          <p:cNvGraphicFramePr/>
          <p:nvPr/>
        </p:nvGraphicFramePr>
        <p:xfrm>
          <a:off x="2859034" y="1742236"/>
          <a:ext cx="3000000" cy="3000000"/>
        </p:xfrm>
        <a:graphic>
          <a:graphicData uri="http://schemas.openxmlformats.org/drawingml/2006/table">
            <a:tbl>
              <a:tblPr bandRow="1" firstCol="1" firstRow="1">
                <a:noFill/>
                <a:tableStyleId>{E910B863-C7E6-46FB-ABC3-CAD033A89162}</a:tableStyleId>
              </a:tblPr>
              <a:tblGrid>
                <a:gridCol w="1554950"/>
                <a:gridCol w="1042425"/>
                <a:gridCol w="660050"/>
                <a:gridCol w="858150"/>
                <a:gridCol w="957125"/>
                <a:gridCol w="1145675"/>
                <a:gridCol w="768575"/>
                <a:gridCol w="858150"/>
                <a:gridCol w="1056125"/>
              </a:tblGrid>
              <a:tr h="328675">
                <a:tc>
                  <a:txBody>
                    <a:bodyPr/>
                    <a:lstStyle/>
                    <a:p>
                      <a:pPr indent="0" lvl="0" marL="0" marR="0" rtl="0" algn="l">
                        <a:spcBef>
                          <a:spcPts val="0"/>
                        </a:spcBef>
                        <a:spcAft>
                          <a:spcPts val="0"/>
                        </a:spcAft>
                        <a:buNone/>
                      </a:pPr>
                      <a:r>
                        <a:rPr lang="en-US" sz="1600">
                          <a:latin typeface="Calibri"/>
                          <a:ea typeface="Calibri"/>
                          <a:cs typeface="Calibri"/>
                          <a:sym typeface="Calibri"/>
                        </a:rPr>
                        <a:t> </a:t>
                      </a:r>
                      <a:endParaRPr sz="1600">
                        <a:latin typeface="Calibri"/>
                        <a:ea typeface="Calibri"/>
                        <a:cs typeface="Calibri"/>
                        <a:sym typeface="Calibri"/>
                      </a:endParaRPr>
                    </a:p>
                  </a:txBody>
                  <a:tcPr marT="0" marB="0" marR="68575" marL="68575" anchor="b"/>
                </a:tc>
                <a:tc gridSpan="4">
                  <a:txBody>
                    <a:bodyPr/>
                    <a:lstStyle/>
                    <a:p>
                      <a:pPr indent="0" lvl="0" marL="0" marR="0" rtl="0" algn="ctr">
                        <a:spcBef>
                          <a:spcPts val="0"/>
                        </a:spcBef>
                        <a:spcAft>
                          <a:spcPts val="0"/>
                        </a:spcAft>
                        <a:buNone/>
                      </a:pPr>
                      <a:r>
                        <a:rPr lang="en-US" sz="1600">
                          <a:latin typeface="Calibri"/>
                          <a:ea typeface="Calibri"/>
                          <a:cs typeface="Calibri"/>
                          <a:sym typeface="Calibri"/>
                        </a:rPr>
                        <a:t>Comparator (with WB/LIA)</a:t>
                      </a:r>
                      <a:endParaRPr sz="1600">
                        <a:latin typeface="Calibri"/>
                        <a:ea typeface="Calibri"/>
                        <a:cs typeface="Calibri"/>
                        <a:sym typeface="Calibri"/>
                      </a:endParaRPr>
                    </a:p>
                  </a:txBody>
                  <a:tcPr marT="0" marB="0" marR="68575" marL="68575" anchor="ctr"/>
                </a:tc>
                <a:tc hMerge="1"/>
                <a:tc hMerge="1"/>
                <a:tc hMerge="1"/>
                <a:tc gridSpan="4">
                  <a:txBody>
                    <a:bodyPr/>
                    <a:lstStyle/>
                    <a:p>
                      <a:pPr indent="0" lvl="0" marL="0" marR="0" rtl="0" algn="ctr">
                        <a:spcBef>
                          <a:spcPts val="0"/>
                        </a:spcBef>
                        <a:spcAft>
                          <a:spcPts val="0"/>
                        </a:spcAft>
                        <a:buNone/>
                      </a:pPr>
                      <a:r>
                        <a:rPr lang="en-US" sz="1600">
                          <a:latin typeface="Calibri"/>
                          <a:ea typeface="Calibri"/>
                          <a:cs typeface="Calibri"/>
                          <a:sym typeface="Calibri"/>
                        </a:rPr>
                        <a:t>Index (without WB/LIA)</a:t>
                      </a:r>
                      <a:endParaRPr sz="1600">
                        <a:latin typeface="Calibri"/>
                        <a:ea typeface="Calibri"/>
                        <a:cs typeface="Calibri"/>
                        <a:sym typeface="Calibri"/>
                      </a:endParaRPr>
                    </a:p>
                  </a:txBody>
                  <a:tcPr marT="0" marB="0" marR="68575" marL="68575" anchor="b"/>
                </a:tc>
                <a:tc hMerge="1"/>
                <a:tc hMerge="1"/>
                <a:tc hMerge="1"/>
              </a:tr>
              <a:tr h="525850">
                <a:tc>
                  <a:txBody>
                    <a:bodyPr/>
                    <a:lstStyle/>
                    <a:p>
                      <a:pPr indent="0" lvl="0" marL="0" marR="0" rtl="0" algn="l">
                        <a:spcBef>
                          <a:spcPts val="0"/>
                        </a:spcBef>
                        <a:spcAft>
                          <a:spcPts val="0"/>
                        </a:spcAft>
                        <a:buNone/>
                      </a:pPr>
                      <a:r>
                        <a:rPr lang="en-US" sz="1600">
                          <a:latin typeface="Calibri"/>
                          <a:ea typeface="Calibri"/>
                          <a:cs typeface="Calibri"/>
                          <a:sym typeface="Calibri"/>
                        </a:rPr>
                        <a:t> </a:t>
                      </a:r>
                      <a:endParaRPr sz="1600">
                        <a:latin typeface="Calibri"/>
                        <a:ea typeface="Calibri"/>
                        <a:cs typeface="Calibri"/>
                        <a:sym typeface="Calibri"/>
                      </a:endParaRPr>
                    </a:p>
                  </a:txBody>
                  <a:tcPr marT="0" marB="0" marR="68575" marL="68575" anchor="b"/>
                </a:tc>
                <a:tc>
                  <a:txBody>
                    <a:bodyPr/>
                    <a:lstStyle/>
                    <a:p>
                      <a:pPr indent="0" lvl="0" marL="0" marR="0" rtl="0" algn="ctr">
                        <a:spcBef>
                          <a:spcPts val="0"/>
                        </a:spcBef>
                        <a:spcAft>
                          <a:spcPts val="0"/>
                        </a:spcAft>
                        <a:buNone/>
                      </a:pPr>
                      <a:r>
                        <a:rPr lang="en-US" sz="1600">
                          <a:latin typeface="Calibri"/>
                          <a:ea typeface="Calibri"/>
                          <a:cs typeface="Calibri"/>
                          <a:sym typeface="Calibri"/>
                        </a:rPr>
                        <a:t>Estimate</a:t>
                      </a:r>
                      <a:endParaRPr sz="1600">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en-US" sz="1600">
                          <a:latin typeface="Calibri"/>
                          <a:ea typeface="Calibri"/>
                          <a:cs typeface="Calibri"/>
                          <a:sym typeface="Calibri"/>
                        </a:rPr>
                        <a:t>Std error</a:t>
                      </a:r>
                      <a:endParaRPr sz="1600">
                        <a:latin typeface="Calibri"/>
                        <a:ea typeface="Calibri"/>
                        <a:cs typeface="Calibri"/>
                        <a:sym typeface="Calibri"/>
                      </a:endParaRPr>
                    </a:p>
                  </a:txBody>
                  <a:tcPr marT="0" marB="0" marR="68575" marL="68575" anchor="ctr"/>
                </a:tc>
                <a:tc gridSpan="2">
                  <a:txBody>
                    <a:bodyPr/>
                    <a:lstStyle/>
                    <a:p>
                      <a:pPr indent="0" lvl="0" marL="0" marR="0" rtl="0" algn="ctr">
                        <a:spcBef>
                          <a:spcPts val="0"/>
                        </a:spcBef>
                        <a:spcAft>
                          <a:spcPts val="0"/>
                        </a:spcAft>
                        <a:buNone/>
                      </a:pPr>
                      <a:r>
                        <a:rPr lang="en-US" sz="1600">
                          <a:latin typeface="Calibri"/>
                          <a:ea typeface="Calibri"/>
                          <a:cs typeface="Calibri"/>
                          <a:sym typeface="Calibri"/>
                        </a:rPr>
                        <a:t>95% CI</a:t>
                      </a:r>
                      <a:endParaRPr sz="1600">
                        <a:latin typeface="Calibri"/>
                        <a:ea typeface="Calibri"/>
                        <a:cs typeface="Calibri"/>
                        <a:sym typeface="Calibri"/>
                      </a:endParaRPr>
                    </a:p>
                  </a:txBody>
                  <a:tcPr marT="0" marB="0" marR="68575" marL="68575" anchor="ctr"/>
                </a:tc>
                <a:tc hMerge="1"/>
                <a:tc>
                  <a:txBody>
                    <a:bodyPr/>
                    <a:lstStyle/>
                    <a:p>
                      <a:pPr indent="0" lvl="0" marL="0" marR="0" rtl="0" algn="ctr">
                        <a:spcBef>
                          <a:spcPts val="0"/>
                        </a:spcBef>
                        <a:spcAft>
                          <a:spcPts val="0"/>
                        </a:spcAft>
                        <a:buNone/>
                      </a:pPr>
                      <a:r>
                        <a:rPr lang="en-US" sz="1600">
                          <a:latin typeface="Calibri"/>
                          <a:ea typeface="Calibri"/>
                          <a:cs typeface="Calibri"/>
                          <a:sym typeface="Calibri"/>
                        </a:rPr>
                        <a:t>Estimate</a:t>
                      </a:r>
                      <a:endParaRPr sz="1600">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en-US" sz="1600">
                          <a:latin typeface="Calibri"/>
                          <a:ea typeface="Calibri"/>
                          <a:cs typeface="Calibri"/>
                          <a:sym typeface="Calibri"/>
                        </a:rPr>
                        <a:t>Std error</a:t>
                      </a:r>
                      <a:endParaRPr sz="1600">
                        <a:latin typeface="Calibri"/>
                        <a:ea typeface="Calibri"/>
                        <a:cs typeface="Calibri"/>
                        <a:sym typeface="Calibri"/>
                      </a:endParaRPr>
                    </a:p>
                  </a:txBody>
                  <a:tcPr marT="0" marB="0" marR="68575" marL="68575" anchor="ctr"/>
                </a:tc>
                <a:tc gridSpan="2">
                  <a:txBody>
                    <a:bodyPr/>
                    <a:lstStyle/>
                    <a:p>
                      <a:pPr indent="0" lvl="0" marL="0" marR="0" rtl="0" algn="ctr">
                        <a:spcBef>
                          <a:spcPts val="0"/>
                        </a:spcBef>
                        <a:spcAft>
                          <a:spcPts val="0"/>
                        </a:spcAft>
                        <a:buNone/>
                      </a:pPr>
                      <a:r>
                        <a:rPr lang="en-US" sz="1600">
                          <a:latin typeface="Calibri"/>
                          <a:ea typeface="Calibri"/>
                          <a:cs typeface="Calibri"/>
                          <a:sym typeface="Calibri"/>
                        </a:rPr>
                        <a:t>95% CI</a:t>
                      </a:r>
                      <a:endParaRPr sz="1600">
                        <a:latin typeface="Calibri"/>
                        <a:ea typeface="Calibri"/>
                        <a:cs typeface="Calibri"/>
                        <a:sym typeface="Calibri"/>
                      </a:endParaRPr>
                    </a:p>
                  </a:txBody>
                  <a:tcPr marT="0" marB="0" marR="68575" marL="68575" anchor="ctr"/>
                </a:tc>
                <a:tc hMerge="1"/>
              </a:tr>
              <a:tr h="525850">
                <a:tc>
                  <a:txBody>
                    <a:bodyPr/>
                    <a:lstStyle/>
                    <a:p>
                      <a:pPr indent="0" lvl="0" marL="0" marR="0" rtl="0" algn="l">
                        <a:spcBef>
                          <a:spcPts val="0"/>
                        </a:spcBef>
                        <a:spcAft>
                          <a:spcPts val="0"/>
                        </a:spcAft>
                        <a:buNone/>
                      </a:pPr>
                      <a:r>
                        <a:rPr lang="en-US" sz="1600">
                          <a:latin typeface="Calibri"/>
                          <a:ea typeface="Calibri"/>
                          <a:cs typeface="Calibri"/>
                          <a:sym typeface="Calibri"/>
                        </a:rPr>
                        <a:t>Sensitivity (%)</a:t>
                      </a:r>
                      <a:endParaRPr sz="1600">
                        <a:latin typeface="Calibri"/>
                        <a:ea typeface="Calibri"/>
                        <a:cs typeface="Calibri"/>
                        <a:sym typeface="Calibri"/>
                      </a:endParaRPr>
                    </a:p>
                  </a:txBody>
                  <a:tcPr marT="0" marB="0" marR="68575" marL="68575" anchor="b"/>
                </a:tc>
                <a:tc>
                  <a:txBody>
                    <a:bodyPr/>
                    <a:lstStyle/>
                    <a:p>
                      <a:pPr indent="0" lvl="0" marL="0" marR="0" rtl="0" algn="r">
                        <a:spcBef>
                          <a:spcPts val="0"/>
                        </a:spcBef>
                        <a:spcAft>
                          <a:spcPts val="0"/>
                        </a:spcAft>
                        <a:buNone/>
                      </a:pPr>
                      <a:r>
                        <a:rPr lang="en-US" sz="1800">
                          <a:latin typeface="Calibri"/>
                          <a:ea typeface="Calibri"/>
                          <a:cs typeface="Calibri"/>
                          <a:sym typeface="Calibri"/>
                        </a:rPr>
                        <a:t>98.6</a:t>
                      </a:r>
                      <a:endParaRPr sz="1800">
                        <a:latin typeface="Calibri"/>
                        <a:ea typeface="Calibri"/>
                        <a:cs typeface="Calibri"/>
                        <a:sym typeface="Calibri"/>
                      </a:endParaRPr>
                    </a:p>
                  </a:txBody>
                  <a:tcPr marT="0" marB="0" marR="68575" marL="68575" anchor="b"/>
                </a:tc>
                <a:tc>
                  <a:txBody>
                    <a:bodyPr/>
                    <a:lstStyle/>
                    <a:p>
                      <a:pPr indent="0" lvl="0" marL="0" marR="0" rtl="0" algn="r">
                        <a:spcBef>
                          <a:spcPts val="0"/>
                        </a:spcBef>
                        <a:spcAft>
                          <a:spcPts val="0"/>
                        </a:spcAft>
                        <a:buNone/>
                      </a:pPr>
                      <a:r>
                        <a:rPr lang="en-US" sz="1800">
                          <a:latin typeface="Calibri"/>
                          <a:ea typeface="Calibri"/>
                          <a:cs typeface="Calibri"/>
                          <a:sym typeface="Calibri"/>
                        </a:rPr>
                        <a:t>0.8</a:t>
                      </a:r>
                      <a:endParaRPr sz="1800">
                        <a:latin typeface="Calibri"/>
                        <a:ea typeface="Calibri"/>
                        <a:cs typeface="Calibri"/>
                        <a:sym typeface="Calibri"/>
                      </a:endParaRPr>
                    </a:p>
                  </a:txBody>
                  <a:tcPr marT="0" marB="0" marR="68575" marL="68575" anchor="b"/>
                </a:tc>
                <a:tc>
                  <a:txBody>
                    <a:bodyPr/>
                    <a:lstStyle/>
                    <a:p>
                      <a:pPr indent="0" lvl="0" marL="0" marR="0" rtl="0" algn="r">
                        <a:spcBef>
                          <a:spcPts val="0"/>
                        </a:spcBef>
                        <a:spcAft>
                          <a:spcPts val="0"/>
                        </a:spcAft>
                        <a:buNone/>
                      </a:pPr>
                      <a:r>
                        <a:rPr lang="en-US" sz="1800">
                          <a:latin typeface="Calibri"/>
                          <a:ea typeface="Calibri"/>
                          <a:cs typeface="Calibri"/>
                          <a:sym typeface="Calibri"/>
                        </a:rPr>
                        <a:t>95.9</a:t>
                      </a:r>
                      <a:endParaRPr sz="1800">
                        <a:latin typeface="Calibri"/>
                        <a:ea typeface="Calibri"/>
                        <a:cs typeface="Calibri"/>
                        <a:sym typeface="Calibri"/>
                      </a:endParaRPr>
                    </a:p>
                  </a:txBody>
                  <a:tcPr marT="0" marB="0" marR="68575" marL="68575" anchor="b"/>
                </a:tc>
                <a:tc>
                  <a:txBody>
                    <a:bodyPr/>
                    <a:lstStyle/>
                    <a:p>
                      <a:pPr indent="0" lvl="0" marL="0" marR="0" rtl="0" algn="r">
                        <a:spcBef>
                          <a:spcPts val="0"/>
                        </a:spcBef>
                        <a:spcAft>
                          <a:spcPts val="0"/>
                        </a:spcAft>
                        <a:buNone/>
                      </a:pPr>
                      <a:r>
                        <a:rPr lang="en-US" sz="1800">
                          <a:latin typeface="Calibri"/>
                          <a:ea typeface="Calibri"/>
                          <a:cs typeface="Calibri"/>
                          <a:sym typeface="Calibri"/>
                        </a:rPr>
                        <a:t>99.6</a:t>
                      </a:r>
                      <a:endParaRPr sz="1800">
                        <a:latin typeface="Calibri"/>
                        <a:ea typeface="Calibri"/>
                        <a:cs typeface="Calibri"/>
                        <a:sym typeface="Calibri"/>
                      </a:endParaRPr>
                    </a:p>
                  </a:txBody>
                  <a:tcPr marT="0" marB="0" marR="68575" marL="68575" anchor="b"/>
                </a:tc>
                <a:tc>
                  <a:txBody>
                    <a:bodyPr/>
                    <a:lstStyle/>
                    <a:p>
                      <a:pPr indent="0" lvl="0" marL="0" marR="0" rtl="0" algn="r">
                        <a:spcBef>
                          <a:spcPts val="0"/>
                        </a:spcBef>
                        <a:spcAft>
                          <a:spcPts val="0"/>
                        </a:spcAft>
                        <a:buNone/>
                      </a:pPr>
                      <a:r>
                        <a:rPr lang="en-US" sz="1800">
                          <a:latin typeface="Calibri"/>
                          <a:ea typeface="Calibri"/>
                          <a:cs typeface="Calibri"/>
                          <a:sym typeface="Calibri"/>
                        </a:rPr>
                        <a:t>99.2</a:t>
                      </a:r>
                      <a:endParaRPr sz="1800">
                        <a:latin typeface="Calibri"/>
                        <a:ea typeface="Calibri"/>
                        <a:cs typeface="Calibri"/>
                        <a:sym typeface="Calibri"/>
                      </a:endParaRPr>
                    </a:p>
                  </a:txBody>
                  <a:tcPr marT="0" marB="0" marR="68575" marL="68575" anchor="b"/>
                </a:tc>
                <a:tc>
                  <a:txBody>
                    <a:bodyPr/>
                    <a:lstStyle/>
                    <a:p>
                      <a:pPr indent="0" lvl="0" marL="0" marR="0" rtl="0" algn="r">
                        <a:spcBef>
                          <a:spcPts val="0"/>
                        </a:spcBef>
                        <a:spcAft>
                          <a:spcPts val="0"/>
                        </a:spcAft>
                        <a:buNone/>
                      </a:pPr>
                      <a:r>
                        <a:rPr lang="en-US" sz="1800">
                          <a:latin typeface="Calibri"/>
                          <a:ea typeface="Calibri"/>
                          <a:cs typeface="Calibri"/>
                          <a:sym typeface="Calibri"/>
                        </a:rPr>
                        <a:t>0.5</a:t>
                      </a:r>
                      <a:endParaRPr sz="1800">
                        <a:latin typeface="Calibri"/>
                        <a:ea typeface="Calibri"/>
                        <a:cs typeface="Calibri"/>
                        <a:sym typeface="Calibri"/>
                      </a:endParaRPr>
                    </a:p>
                  </a:txBody>
                  <a:tcPr marT="0" marB="0" marR="68575" marL="68575" anchor="b"/>
                </a:tc>
                <a:tc>
                  <a:txBody>
                    <a:bodyPr/>
                    <a:lstStyle/>
                    <a:p>
                      <a:pPr indent="0" lvl="0" marL="0" marR="0" rtl="0" algn="r">
                        <a:spcBef>
                          <a:spcPts val="0"/>
                        </a:spcBef>
                        <a:spcAft>
                          <a:spcPts val="0"/>
                        </a:spcAft>
                        <a:buNone/>
                      </a:pPr>
                      <a:r>
                        <a:rPr lang="en-US" sz="1800">
                          <a:latin typeface="Calibri"/>
                          <a:ea typeface="Calibri"/>
                          <a:cs typeface="Calibri"/>
                          <a:sym typeface="Calibri"/>
                        </a:rPr>
                        <a:t>97.6</a:t>
                      </a:r>
                      <a:endParaRPr sz="1800">
                        <a:latin typeface="Calibri"/>
                        <a:ea typeface="Calibri"/>
                        <a:cs typeface="Calibri"/>
                        <a:sym typeface="Calibri"/>
                      </a:endParaRPr>
                    </a:p>
                  </a:txBody>
                  <a:tcPr marT="0" marB="0" marR="68575" marL="68575" anchor="b"/>
                </a:tc>
                <a:tc>
                  <a:txBody>
                    <a:bodyPr/>
                    <a:lstStyle/>
                    <a:p>
                      <a:pPr indent="0" lvl="0" marL="0" marR="0" rtl="0" algn="r">
                        <a:spcBef>
                          <a:spcPts val="0"/>
                        </a:spcBef>
                        <a:spcAft>
                          <a:spcPts val="0"/>
                        </a:spcAft>
                        <a:buNone/>
                      </a:pPr>
                      <a:r>
                        <a:rPr lang="en-US" sz="1800">
                          <a:latin typeface="Calibri"/>
                          <a:ea typeface="Calibri"/>
                          <a:cs typeface="Calibri"/>
                          <a:sym typeface="Calibri"/>
                        </a:rPr>
                        <a:t>99.7</a:t>
                      </a:r>
                      <a:endParaRPr sz="1800">
                        <a:latin typeface="Calibri"/>
                        <a:ea typeface="Calibri"/>
                        <a:cs typeface="Calibri"/>
                        <a:sym typeface="Calibri"/>
                      </a:endParaRPr>
                    </a:p>
                  </a:txBody>
                  <a:tcPr marT="0" marB="0" marR="68575" marL="68575" anchor="b"/>
                </a:tc>
              </a:tr>
              <a:tr h="525850">
                <a:tc>
                  <a:txBody>
                    <a:bodyPr/>
                    <a:lstStyle/>
                    <a:p>
                      <a:pPr indent="0" lvl="0" marL="0" marR="0" rtl="0" algn="l">
                        <a:spcBef>
                          <a:spcPts val="0"/>
                        </a:spcBef>
                        <a:spcAft>
                          <a:spcPts val="0"/>
                        </a:spcAft>
                        <a:buNone/>
                      </a:pPr>
                      <a:r>
                        <a:rPr lang="en-US" sz="1600">
                          <a:latin typeface="Calibri"/>
                          <a:ea typeface="Calibri"/>
                          <a:cs typeface="Calibri"/>
                          <a:sym typeface="Calibri"/>
                        </a:rPr>
                        <a:t>Specificity (%)</a:t>
                      </a:r>
                      <a:endParaRPr sz="1600">
                        <a:latin typeface="Calibri"/>
                        <a:ea typeface="Calibri"/>
                        <a:cs typeface="Calibri"/>
                        <a:sym typeface="Calibri"/>
                      </a:endParaRPr>
                    </a:p>
                  </a:txBody>
                  <a:tcPr marT="0" marB="0" marR="68575" marL="68575" anchor="b"/>
                </a:tc>
                <a:tc>
                  <a:txBody>
                    <a:bodyPr/>
                    <a:lstStyle/>
                    <a:p>
                      <a:pPr indent="0" lvl="0" marL="0" marR="0" rtl="0" algn="r">
                        <a:spcBef>
                          <a:spcPts val="0"/>
                        </a:spcBef>
                        <a:spcAft>
                          <a:spcPts val="0"/>
                        </a:spcAft>
                        <a:buNone/>
                      </a:pPr>
                      <a:r>
                        <a:rPr lang="en-US" sz="1800">
                          <a:latin typeface="Calibri"/>
                          <a:ea typeface="Calibri"/>
                          <a:cs typeface="Calibri"/>
                          <a:sym typeface="Calibri"/>
                        </a:rPr>
                        <a:t>99.9</a:t>
                      </a:r>
                      <a:endParaRPr sz="1800">
                        <a:latin typeface="Calibri"/>
                        <a:ea typeface="Calibri"/>
                        <a:cs typeface="Calibri"/>
                        <a:sym typeface="Calibri"/>
                      </a:endParaRPr>
                    </a:p>
                  </a:txBody>
                  <a:tcPr marT="0" marB="0" marR="68575" marL="68575" anchor="b"/>
                </a:tc>
                <a:tc>
                  <a:txBody>
                    <a:bodyPr/>
                    <a:lstStyle/>
                    <a:p>
                      <a:pPr indent="0" lvl="0" marL="0" marR="0" rtl="0" algn="r">
                        <a:spcBef>
                          <a:spcPts val="0"/>
                        </a:spcBef>
                        <a:spcAft>
                          <a:spcPts val="0"/>
                        </a:spcAft>
                        <a:buNone/>
                      </a:pPr>
                      <a:r>
                        <a:rPr lang="en-US" sz="1800">
                          <a:latin typeface="Calibri"/>
                          <a:ea typeface="Calibri"/>
                          <a:cs typeface="Calibri"/>
                          <a:sym typeface="Calibri"/>
                        </a:rPr>
                        <a:t>0.1</a:t>
                      </a:r>
                      <a:endParaRPr sz="1800">
                        <a:latin typeface="Calibri"/>
                        <a:ea typeface="Calibri"/>
                        <a:cs typeface="Calibri"/>
                        <a:sym typeface="Calibri"/>
                      </a:endParaRPr>
                    </a:p>
                  </a:txBody>
                  <a:tcPr marT="0" marB="0" marR="68575" marL="68575" anchor="b"/>
                </a:tc>
                <a:tc>
                  <a:txBody>
                    <a:bodyPr/>
                    <a:lstStyle/>
                    <a:p>
                      <a:pPr indent="0" lvl="0" marL="0" marR="0" rtl="0" algn="r">
                        <a:spcBef>
                          <a:spcPts val="0"/>
                        </a:spcBef>
                        <a:spcAft>
                          <a:spcPts val="0"/>
                        </a:spcAft>
                        <a:buNone/>
                      </a:pPr>
                      <a:r>
                        <a:rPr lang="en-US" sz="1800">
                          <a:latin typeface="Calibri"/>
                          <a:ea typeface="Calibri"/>
                          <a:cs typeface="Calibri"/>
                          <a:sym typeface="Calibri"/>
                        </a:rPr>
                        <a:t>99.7</a:t>
                      </a:r>
                      <a:endParaRPr sz="1800">
                        <a:latin typeface="Calibri"/>
                        <a:ea typeface="Calibri"/>
                        <a:cs typeface="Calibri"/>
                        <a:sym typeface="Calibri"/>
                      </a:endParaRPr>
                    </a:p>
                  </a:txBody>
                  <a:tcPr marT="0" marB="0" marR="68575" marL="68575" anchor="b"/>
                </a:tc>
                <a:tc>
                  <a:txBody>
                    <a:bodyPr/>
                    <a:lstStyle/>
                    <a:p>
                      <a:pPr indent="0" lvl="0" marL="0" marR="0" rtl="0" algn="r">
                        <a:spcBef>
                          <a:spcPts val="0"/>
                        </a:spcBef>
                        <a:spcAft>
                          <a:spcPts val="0"/>
                        </a:spcAft>
                        <a:buNone/>
                      </a:pPr>
                      <a:r>
                        <a:rPr lang="en-US" sz="1800">
                          <a:latin typeface="Calibri"/>
                          <a:ea typeface="Calibri"/>
                          <a:cs typeface="Calibri"/>
                          <a:sym typeface="Calibri"/>
                        </a:rPr>
                        <a:t>100.0</a:t>
                      </a:r>
                      <a:endParaRPr sz="1800">
                        <a:latin typeface="Calibri"/>
                        <a:ea typeface="Calibri"/>
                        <a:cs typeface="Calibri"/>
                        <a:sym typeface="Calibri"/>
                      </a:endParaRPr>
                    </a:p>
                  </a:txBody>
                  <a:tcPr marT="0" marB="0" marR="68575" marL="68575" anchor="b"/>
                </a:tc>
                <a:tc>
                  <a:txBody>
                    <a:bodyPr/>
                    <a:lstStyle/>
                    <a:p>
                      <a:pPr indent="0" lvl="0" marL="0" marR="0" rtl="0" algn="r">
                        <a:spcBef>
                          <a:spcPts val="0"/>
                        </a:spcBef>
                        <a:spcAft>
                          <a:spcPts val="0"/>
                        </a:spcAft>
                        <a:buNone/>
                      </a:pPr>
                      <a:r>
                        <a:rPr lang="en-US" sz="1800">
                          <a:latin typeface="Calibri"/>
                          <a:ea typeface="Calibri"/>
                          <a:cs typeface="Calibri"/>
                          <a:sym typeface="Calibri"/>
                        </a:rPr>
                        <a:t>100.0</a:t>
                      </a:r>
                      <a:endParaRPr sz="1800">
                        <a:latin typeface="Calibri"/>
                        <a:ea typeface="Calibri"/>
                        <a:cs typeface="Calibri"/>
                        <a:sym typeface="Calibri"/>
                      </a:endParaRPr>
                    </a:p>
                  </a:txBody>
                  <a:tcPr marT="0" marB="0" marR="68575" marL="68575" anchor="b"/>
                </a:tc>
                <a:tc>
                  <a:txBody>
                    <a:bodyPr/>
                    <a:lstStyle/>
                    <a:p>
                      <a:pPr indent="0" lvl="0" marL="0" marR="0" rtl="0" algn="r">
                        <a:spcBef>
                          <a:spcPts val="0"/>
                        </a:spcBef>
                        <a:spcAft>
                          <a:spcPts val="0"/>
                        </a:spcAft>
                        <a:buNone/>
                      </a:pPr>
                      <a:r>
                        <a:rPr lang="en-US" sz="1800">
                          <a:latin typeface="Calibri"/>
                          <a:ea typeface="Calibri"/>
                          <a:cs typeface="Calibri"/>
                          <a:sym typeface="Calibri"/>
                        </a:rPr>
                        <a:t>&lt;0.01</a:t>
                      </a:r>
                      <a:endParaRPr sz="1800">
                        <a:latin typeface="Calibri"/>
                        <a:ea typeface="Calibri"/>
                        <a:cs typeface="Calibri"/>
                        <a:sym typeface="Calibri"/>
                      </a:endParaRPr>
                    </a:p>
                  </a:txBody>
                  <a:tcPr marT="0" marB="0" marR="68575" marL="68575" anchor="b"/>
                </a:tc>
                <a:tc>
                  <a:txBody>
                    <a:bodyPr/>
                    <a:lstStyle/>
                    <a:p>
                      <a:pPr indent="0" lvl="0" marL="0" marR="0" rtl="0" algn="r">
                        <a:spcBef>
                          <a:spcPts val="0"/>
                        </a:spcBef>
                        <a:spcAft>
                          <a:spcPts val="0"/>
                        </a:spcAft>
                        <a:buNone/>
                      </a:pPr>
                      <a:r>
                        <a:rPr lang="en-US" sz="1800">
                          <a:latin typeface="Calibri"/>
                          <a:ea typeface="Calibri"/>
                          <a:cs typeface="Calibri"/>
                          <a:sym typeface="Calibri"/>
                        </a:rPr>
                        <a:t>99.7</a:t>
                      </a:r>
                      <a:endParaRPr sz="1800">
                        <a:latin typeface="Calibri"/>
                        <a:ea typeface="Calibri"/>
                        <a:cs typeface="Calibri"/>
                        <a:sym typeface="Calibri"/>
                      </a:endParaRPr>
                    </a:p>
                  </a:txBody>
                  <a:tcPr marT="0" marB="0" marR="68575" marL="68575" anchor="b"/>
                </a:tc>
                <a:tc>
                  <a:txBody>
                    <a:bodyPr/>
                    <a:lstStyle/>
                    <a:p>
                      <a:pPr indent="0" lvl="0" marL="0" marR="0" rtl="0" algn="r">
                        <a:spcBef>
                          <a:spcPts val="0"/>
                        </a:spcBef>
                        <a:spcAft>
                          <a:spcPts val="0"/>
                        </a:spcAft>
                        <a:buNone/>
                      </a:pPr>
                      <a:r>
                        <a:rPr lang="en-US" sz="1800">
                          <a:latin typeface="Calibri"/>
                          <a:ea typeface="Calibri"/>
                          <a:cs typeface="Calibri"/>
                          <a:sym typeface="Calibri"/>
                        </a:rPr>
                        <a:t>100.0</a:t>
                      </a:r>
                      <a:endParaRPr sz="1800">
                        <a:latin typeface="Calibri"/>
                        <a:ea typeface="Calibri"/>
                        <a:cs typeface="Calibri"/>
                        <a:sym typeface="Calibri"/>
                      </a:endParaRPr>
                    </a:p>
                  </a:txBody>
                  <a:tcPr marT="0" marB="0" marR="68575" marL="68575" anchor="b"/>
                </a:tc>
              </a:tr>
              <a:tr h="525850">
                <a:tc>
                  <a:txBody>
                    <a:bodyPr/>
                    <a:lstStyle/>
                    <a:p>
                      <a:pPr indent="0" lvl="0" marL="0" marR="0" rtl="0" algn="l">
                        <a:spcBef>
                          <a:spcPts val="0"/>
                        </a:spcBef>
                        <a:spcAft>
                          <a:spcPts val="0"/>
                        </a:spcAft>
                        <a:buNone/>
                      </a:pPr>
                      <a:r>
                        <a:rPr lang="en-US" sz="1600">
                          <a:latin typeface="Calibri"/>
                          <a:ea typeface="Calibri"/>
                          <a:cs typeface="Calibri"/>
                          <a:sym typeface="Calibri"/>
                        </a:rPr>
                        <a:t>Indeterminate</a:t>
                      </a:r>
                      <a:endParaRPr sz="1600">
                        <a:latin typeface="Calibri"/>
                        <a:ea typeface="Calibri"/>
                        <a:cs typeface="Calibri"/>
                        <a:sym typeface="Calibri"/>
                      </a:endParaRPr>
                    </a:p>
                  </a:txBody>
                  <a:tcPr marT="0" marB="0" marR="68575" marL="68575" anchor="b"/>
                </a:tc>
                <a:tc>
                  <a:txBody>
                    <a:bodyPr/>
                    <a:lstStyle/>
                    <a:p>
                      <a:pPr indent="0" lvl="0" marL="0" marR="0" rtl="0" algn="r">
                        <a:spcBef>
                          <a:spcPts val="0"/>
                        </a:spcBef>
                        <a:spcAft>
                          <a:spcPts val="0"/>
                        </a:spcAft>
                        <a:buNone/>
                      </a:pPr>
                      <a:r>
                        <a:rPr lang="en-US" sz="1800">
                          <a:latin typeface="Calibri"/>
                          <a:ea typeface="Calibri"/>
                          <a:cs typeface="Calibri"/>
                          <a:sym typeface="Calibri"/>
                        </a:rPr>
                        <a:t>81</a:t>
                      </a:r>
                      <a:endParaRPr/>
                    </a:p>
                  </a:txBody>
                  <a:tcPr marT="0" marB="0" marR="68575" marL="68575" anchor="b"/>
                </a:tc>
                <a:tc>
                  <a:txBody>
                    <a:bodyPr/>
                    <a:lstStyle/>
                    <a:p>
                      <a:pPr indent="0" lvl="0" marL="0" marR="0" rtl="0" algn="r">
                        <a:spcBef>
                          <a:spcPts val="0"/>
                        </a:spcBef>
                        <a:spcAft>
                          <a:spcPts val="0"/>
                        </a:spcAft>
                        <a:buNone/>
                      </a:pPr>
                      <a:r>
                        <a:t/>
                      </a:r>
                      <a:endParaRPr sz="1800">
                        <a:latin typeface="Calibri"/>
                        <a:ea typeface="Calibri"/>
                        <a:cs typeface="Calibri"/>
                        <a:sym typeface="Calibri"/>
                      </a:endParaRPr>
                    </a:p>
                  </a:txBody>
                  <a:tcPr marT="0" marB="0" marR="68575" marL="68575" anchor="b"/>
                </a:tc>
                <a:tc>
                  <a:txBody>
                    <a:bodyPr/>
                    <a:lstStyle/>
                    <a:p>
                      <a:pPr indent="0" lvl="0" marL="0" marR="0" rtl="0" algn="r">
                        <a:spcBef>
                          <a:spcPts val="0"/>
                        </a:spcBef>
                        <a:spcAft>
                          <a:spcPts val="0"/>
                        </a:spcAft>
                        <a:buNone/>
                      </a:pPr>
                      <a:r>
                        <a:t/>
                      </a:r>
                      <a:endParaRPr sz="1800">
                        <a:latin typeface="Calibri"/>
                        <a:ea typeface="Calibri"/>
                        <a:cs typeface="Calibri"/>
                        <a:sym typeface="Calibri"/>
                      </a:endParaRPr>
                    </a:p>
                  </a:txBody>
                  <a:tcPr marT="0" marB="0" marR="68575" marL="68575" anchor="b"/>
                </a:tc>
                <a:tc>
                  <a:txBody>
                    <a:bodyPr/>
                    <a:lstStyle/>
                    <a:p>
                      <a:pPr indent="0" lvl="0" marL="0" marR="0" rtl="0" algn="r">
                        <a:spcBef>
                          <a:spcPts val="0"/>
                        </a:spcBef>
                        <a:spcAft>
                          <a:spcPts val="0"/>
                        </a:spcAft>
                        <a:buNone/>
                      </a:pPr>
                      <a:r>
                        <a:t/>
                      </a:r>
                      <a:endParaRPr sz="1800">
                        <a:latin typeface="Calibri"/>
                        <a:ea typeface="Calibri"/>
                        <a:cs typeface="Calibri"/>
                        <a:sym typeface="Calibri"/>
                      </a:endParaRPr>
                    </a:p>
                  </a:txBody>
                  <a:tcPr marT="0" marB="0" marR="68575" marL="68575" anchor="b"/>
                </a:tc>
                <a:tc>
                  <a:txBody>
                    <a:bodyPr/>
                    <a:lstStyle/>
                    <a:p>
                      <a:pPr indent="0" lvl="0" marL="0" marR="0" rtl="0" algn="r">
                        <a:spcBef>
                          <a:spcPts val="0"/>
                        </a:spcBef>
                        <a:spcAft>
                          <a:spcPts val="0"/>
                        </a:spcAft>
                        <a:buNone/>
                      </a:pPr>
                      <a:r>
                        <a:rPr lang="en-US" sz="1800">
                          <a:latin typeface="Calibri"/>
                          <a:ea typeface="Calibri"/>
                          <a:cs typeface="Calibri"/>
                          <a:sym typeface="Calibri"/>
                        </a:rPr>
                        <a:t>0</a:t>
                      </a:r>
                      <a:endParaRPr/>
                    </a:p>
                  </a:txBody>
                  <a:tcPr marT="0" marB="0" marR="68575" marL="68575" anchor="b"/>
                </a:tc>
                <a:tc>
                  <a:txBody>
                    <a:bodyPr/>
                    <a:lstStyle/>
                    <a:p>
                      <a:pPr indent="0" lvl="0" marL="0" marR="0" rtl="0" algn="r">
                        <a:spcBef>
                          <a:spcPts val="0"/>
                        </a:spcBef>
                        <a:spcAft>
                          <a:spcPts val="0"/>
                        </a:spcAft>
                        <a:buNone/>
                      </a:pPr>
                      <a:r>
                        <a:t/>
                      </a:r>
                      <a:endParaRPr sz="1800">
                        <a:latin typeface="Calibri"/>
                        <a:ea typeface="Calibri"/>
                        <a:cs typeface="Calibri"/>
                        <a:sym typeface="Calibri"/>
                      </a:endParaRPr>
                    </a:p>
                  </a:txBody>
                  <a:tcPr marT="0" marB="0" marR="68575" marL="68575" anchor="b"/>
                </a:tc>
                <a:tc>
                  <a:txBody>
                    <a:bodyPr/>
                    <a:lstStyle/>
                    <a:p>
                      <a:pPr indent="0" lvl="0" marL="0" marR="0" rtl="0" algn="r">
                        <a:spcBef>
                          <a:spcPts val="0"/>
                        </a:spcBef>
                        <a:spcAft>
                          <a:spcPts val="0"/>
                        </a:spcAft>
                        <a:buNone/>
                      </a:pPr>
                      <a:r>
                        <a:t/>
                      </a:r>
                      <a:endParaRPr sz="1800">
                        <a:latin typeface="Calibri"/>
                        <a:ea typeface="Calibri"/>
                        <a:cs typeface="Calibri"/>
                        <a:sym typeface="Calibri"/>
                      </a:endParaRPr>
                    </a:p>
                  </a:txBody>
                  <a:tcPr marT="0" marB="0" marR="68575" marL="68575" anchor="b"/>
                </a:tc>
                <a:tc>
                  <a:txBody>
                    <a:bodyPr/>
                    <a:lstStyle/>
                    <a:p>
                      <a:pPr indent="0" lvl="0" marL="0" marR="0" rtl="0" algn="r">
                        <a:spcBef>
                          <a:spcPts val="0"/>
                        </a:spcBef>
                        <a:spcAft>
                          <a:spcPts val="0"/>
                        </a:spcAft>
                        <a:buNone/>
                      </a:pPr>
                      <a:r>
                        <a:t/>
                      </a:r>
                      <a:endParaRPr sz="1800">
                        <a:latin typeface="Calibri"/>
                        <a:ea typeface="Calibri"/>
                        <a:cs typeface="Calibri"/>
                        <a:sym typeface="Calibri"/>
                      </a:endParaRPr>
                    </a:p>
                  </a:txBody>
                  <a:tcPr marT="0" marB="0" marR="68575" marL="68575" anchor="b"/>
                </a:tc>
              </a:tr>
            </a:tbl>
          </a:graphicData>
        </a:graphic>
      </p:graphicFrame>
      <p:sp>
        <p:nvSpPr>
          <p:cNvPr id="469" name="Google Shape;469;p21"/>
          <p:cNvSpPr/>
          <p:nvPr/>
        </p:nvSpPr>
        <p:spPr>
          <a:xfrm>
            <a:off x="7188277" y="1095905"/>
            <a:ext cx="4572000"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000000"/>
                </a:solidFill>
                <a:latin typeface="Quattrocento Sans"/>
                <a:ea typeface="Quattrocento Sans"/>
                <a:cs typeface="Quattrocento Sans"/>
                <a:sym typeface="Quattrocento Sans"/>
              </a:rPr>
              <a:t>Pooled estimates from bivariate mixed-effects meta-analysis</a:t>
            </a:r>
            <a:endParaRPr sz="1800">
              <a:solidFill>
                <a:srgbClr val="000000"/>
              </a:solidFill>
              <a:latin typeface="Arial"/>
              <a:ea typeface="Arial"/>
              <a:cs typeface="Arial"/>
              <a:sym typeface="Arial"/>
            </a:endParaRPr>
          </a:p>
        </p:txBody>
      </p:sp>
      <p:sp>
        <p:nvSpPr>
          <p:cNvPr id="470" name="Google Shape;470;p21"/>
          <p:cNvSpPr/>
          <p:nvPr/>
        </p:nvSpPr>
        <p:spPr>
          <a:xfrm>
            <a:off x="-4135" y="-3386"/>
            <a:ext cx="12192000" cy="1094874"/>
          </a:xfrm>
          <a:prstGeom prst="rect">
            <a:avLst/>
          </a:prstGeom>
          <a:solidFill>
            <a:srgbClr val="0070C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Calibri"/>
                <a:ea typeface="Calibri"/>
                <a:cs typeface="Calibri"/>
                <a:sym typeface="Calibri"/>
              </a:rPr>
              <a:t>Moving away from WB:</a:t>
            </a:r>
            <a:endParaRPr b="1" sz="3600">
              <a:solidFill>
                <a:schemeClr val="lt1"/>
              </a:solidFill>
              <a:latin typeface="Calibri"/>
              <a:ea typeface="Calibri"/>
              <a:cs typeface="Calibri"/>
              <a:sym typeface="Calibri"/>
            </a:endParaRPr>
          </a:p>
          <a:p>
            <a:pPr indent="0" lvl="0" marL="0" marR="0" rtl="0" algn="ctr">
              <a:spcBef>
                <a:spcPts val="0"/>
              </a:spcBef>
              <a:spcAft>
                <a:spcPts val="0"/>
              </a:spcAft>
              <a:buNone/>
            </a:pPr>
            <a:r>
              <a:rPr b="1" lang="en-US" sz="3600">
                <a:solidFill>
                  <a:schemeClr val="lt1"/>
                </a:solidFill>
                <a:latin typeface="Calibri"/>
                <a:ea typeface="Calibri"/>
                <a:cs typeface="Calibri"/>
                <a:sym typeface="Calibri"/>
              </a:rPr>
              <a:t>A systematic</a:t>
            </a:r>
            <a:r>
              <a:rPr b="1" i="0" lang="en-US" sz="3600" u="none" cap="none" strike="noStrike">
                <a:solidFill>
                  <a:schemeClr val="lt1"/>
                </a:solidFill>
                <a:latin typeface="Calibri"/>
                <a:ea typeface="Calibri"/>
                <a:cs typeface="Calibri"/>
                <a:sym typeface="Calibri"/>
              </a:rPr>
              <a:t> review of published data</a:t>
            </a:r>
            <a:endParaRPr b="1" i="0" sz="3600" u="none" cap="none" strike="noStrike">
              <a:solidFill>
                <a:schemeClr val="lt1"/>
              </a:solidFill>
              <a:latin typeface="Calibri"/>
              <a:ea typeface="Calibri"/>
              <a:cs typeface="Calibri"/>
              <a:sym typeface="Calibri"/>
            </a:endParaRPr>
          </a:p>
        </p:txBody>
      </p:sp>
      <p:sp>
        <p:nvSpPr>
          <p:cNvPr id="471" name="Google Shape;471;p21"/>
          <p:cNvSpPr txBox="1"/>
          <p:nvPr/>
        </p:nvSpPr>
        <p:spPr>
          <a:xfrm>
            <a:off x="7135812" y="6388015"/>
            <a:ext cx="2624400" cy="345796"/>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472" name="Google Shape;472;p21"/>
          <p:cNvSpPr txBox="1"/>
          <p:nvPr>
            <p:ph idx="11" type="ftr"/>
          </p:nvPr>
        </p:nvSpPr>
        <p:spPr>
          <a:xfrm>
            <a:off x="1392991" y="6588209"/>
            <a:ext cx="7247007" cy="20857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april 2023_WHO recommendations on HIV testing and selection of HIV&amp;Syphilis assays</a:t>
            </a:r>
            <a:endParaRPr/>
          </a:p>
        </p:txBody>
      </p:sp>
      <p:pic>
        <p:nvPicPr>
          <p:cNvPr descr="A picture containing text, sign, screenshot&#10;&#10;Description automatically generated" id="473" name="Google Shape;473;p21"/>
          <p:cNvPicPr preferRelativeResize="0"/>
          <p:nvPr/>
        </p:nvPicPr>
        <p:blipFill rotWithShape="1">
          <a:blip r:embed="rId3">
            <a:alphaModFix/>
          </a:blip>
          <a:srcRect b="0" l="0" r="1102" t="0"/>
          <a:stretch/>
        </p:blipFill>
        <p:spPr>
          <a:xfrm>
            <a:off x="137090" y="1194139"/>
            <a:ext cx="2071995" cy="2914863"/>
          </a:xfrm>
          <a:prstGeom prst="rect">
            <a:avLst/>
          </a:prstGeom>
          <a:noFill/>
          <a:ln>
            <a:noFill/>
          </a:ln>
        </p:spPr>
      </p:pic>
      <p:pic>
        <p:nvPicPr>
          <p:cNvPr descr="Image result for who logo" id="474" name="Google Shape;474;p21"/>
          <p:cNvPicPr preferRelativeResize="0"/>
          <p:nvPr/>
        </p:nvPicPr>
        <p:blipFill rotWithShape="1">
          <a:blip r:embed="rId4">
            <a:alphaModFix/>
          </a:blip>
          <a:srcRect b="0" l="0" r="0" t="0"/>
          <a:stretch/>
        </p:blipFill>
        <p:spPr>
          <a:xfrm>
            <a:off x="10431333" y="156730"/>
            <a:ext cx="1614562" cy="500136"/>
          </a:xfrm>
          <a:prstGeom prst="rect">
            <a:avLst/>
          </a:prstGeom>
          <a:solidFill>
            <a:schemeClr val="lt1"/>
          </a:solidFill>
          <a:ln>
            <a:noFill/>
          </a:ln>
        </p:spPr>
      </p:pic>
      <p:sp>
        <p:nvSpPr>
          <p:cNvPr id="475" name="Google Shape;475;p21"/>
          <p:cNvSpPr/>
          <p:nvPr/>
        </p:nvSpPr>
        <p:spPr>
          <a:xfrm>
            <a:off x="2966255" y="4283786"/>
            <a:ext cx="8686800" cy="83099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Font typeface="Arial"/>
              <a:buChar char="-"/>
            </a:pPr>
            <a:r>
              <a:rPr b="1" lang="en-US" sz="1600">
                <a:solidFill>
                  <a:schemeClr val="dk1"/>
                </a:solidFill>
                <a:latin typeface="Arial"/>
                <a:ea typeface="Arial"/>
                <a:cs typeface="Arial"/>
                <a:sym typeface="Arial"/>
              </a:rPr>
              <a:t>Comparator (with WB/LIA) produced 81 indeterminate diagnosis</a:t>
            </a:r>
            <a:endParaRPr/>
          </a:p>
          <a:p>
            <a:pPr indent="-285750" lvl="0" marL="285750" marR="0" rtl="0" algn="l">
              <a:spcBef>
                <a:spcPts val="0"/>
              </a:spcBef>
              <a:spcAft>
                <a:spcPts val="0"/>
              </a:spcAft>
              <a:buClr>
                <a:schemeClr val="dk1"/>
              </a:buClr>
              <a:buSzPts val="1600"/>
              <a:buFont typeface="Arial"/>
              <a:buChar char="-"/>
            </a:pPr>
            <a:r>
              <a:rPr i="1" lang="en-US" sz="1600">
                <a:solidFill>
                  <a:schemeClr val="dk1"/>
                </a:solidFill>
                <a:latin typeface="Arial"/>
                <a:ea typeface="Arial"/>
                <a:cs typeface="Arial"/>
                <a:sym typeface="Arial"/>
              </a:rPr>
              <a:t>37 of 81 INDs (46%) were from specimens that were Positive</a:t>
            </a:r>
            <a:endParaRPr/>
          </a:p>
          <a:p>
            <a:pPr indent="-285750" lvl="0" marL="285750" marR="0" rtl="0" algn="l">
              <a:spcBef>
                <a:spcPts val="0"/>
              </a:spcBef>
              <a:spcAft>
                <a:spcPts val="0"/>
              </a:spcAft>
              <a:buClr>
                <a:schemeClr val="dk1"/>
              </a:buClr>
              <a:buSzPts val="1600"/>
              <a:buFont typeface="Arial"/>
              <a:buChar char="-"/>
            </a:pPr>
            <a:r>
              <a:rPr i="1" lang="en-US" sz="1600">
                <a:solidFill>
                  <a:schemeClr val="dk1"/>
                </a:solidFill>
                <a:latin typeface="Arial"/>
                <a:ea typeface="Arial"/>
                <a:cs typeface="Arial"/>
                <a:sym typeface="Arial"/>
              </a:rPr>
              <a:t>44 of 81 (54%) were from specimens that were Negative. </a:t>
            </a:r>
            <a:endParaRPr/>
          </a:p>
        </p:txBody>
      </p:sp>
      <p:pic>
        <p:nvPicPr>
          <p:cNvPr id="476" name="Google Shape;476;p21"/>
          <p:cNvPicPr preferRelativeResize="0"/>
          <p:nvPr/>
        </p:nvPicPr>
        <p:blipFill rotWithShape="1">
          <a:blip r:embed="rId5">
            <a:alphaModFix/>
          </a:blip>
          <a:srcRect b="0" l="0" r="0" t="0"/>
          <a:stretch/>
        </p:blipFill>
        <p:spPr>
          <a:xfrm>
            <a:off x="137090" y="3258812"/>
            <a:ext cx="2071995" cy="291738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22"/>
          <p:cNvSpPr txBox="1"/>
          <p:nvPr>
            <p:ph idx="1" type="body"/>
          </p:nvPr>
        </p:nvSpPr>
        <p:spPr>
          <a:xfrm>
            <a:off x="126124" y="1310400"/>
            <a:ext cx="5817476" cy="471202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rgbClr val="000000"/>
              </a:buClr>
              <a:buSzPts val="1800"/>
              <a:buChar char="•"/>
            </a:pPr>
            <a:r>
              <a:rPr i="1" lang="en-US" sz="1800" u="sng">
                <a:solidFill>
                  <a:srgbClr val="000000"/>
                </a:solidFill>
                <a:latin typeface="Calibri"/>
                <a:ea typeface="Calibri"/>
                <a:cs typeface="Calibri"/>
                <a:sym typeface="Calibri"/>
              </a:rPr>
              <a:t>Programmatic outcomes:</a:t>
            </a:r>
            <a:r>
              <a:rPr i="1" lang="en-US" sz="1800">
                <a:solidFill>
                  <a:srgbClr val="000000"/>
                </a:solidFill>
                <a:latin typeface="Calibri"/>
                <a:ea typeface="Calibri"/>
                <a:cs typeface="Calibri"/>
                <a:sym typeface="Calibri"/>
              </a:rPr>
              <a:t> </a:t>
            </a:r>
            <a:r>
              <a:rPr lang="en-US" sz="1800">
                <a:solidFill>
                  <a:srgbClr val="000000"/>
                </a:solidFill>
                <a:latin typeface="Calibri"/>
                <a:ea typeface="Calibri"/>
                <a:cs typeface="Calibri"/>
                <a:sym typeface="Calibri"/>
              </a:rPr>
              <a:t>Longer time to diagnosis, </a:t>
            </a:r>
            <a:r>
              <a:rPr b="1" lang="en-US" sz="1800">
                <a:solidFill>
                  <a:srgbClr val="0F273C"/>
                </a:solidFill>
                <a:latin typeface="Calibri"/>
                <a:ea typeface="Calibri"/>
                <a:cs typeface="Calibri"/>
                <a:sym typeface="Calibri"/>
              </a:rPr>
              <a:t>higher loss to follow-up, and lower linkage to care</a:t>
            </a:r>
            <a:r>
              <a:rPr lang="en-US" sz="1800">
                <a:solidFill>
                  <a:srgbClr val="000000"/>
                </a:solidFill>
                <a:latin typeface="Calibri"/>
                <a:ea typeface="Calibri"/>
                <a:cs typeface="Calibri"/>
                <a:sym typeface="Calibri"/>
              </a:rPr>
              <a:t> with WB algorithms. </a:t>
            </a:r>
            <a:endParaRPr/>
          </a:p>
          <a:p>
            <a:pPr indent="-177800" lvl="0" marL="228600" rtl="0" algn="l">
              <a:lnSpc>
                <a:spcPct val="100000"/>
              </a:lnSpc>
              <a:spcBef>
                <a:spcPts val="0"/>
              </a:spcBef>
              <a:spcAft>
                <a:spcPts val="0"/>
              </a:spcAft>
              <a:buClr>
                <a:schemeClr val="dk1"/>
              </a:buClr>
              <a:buSzPts val="800"/>
              <a:buNone/>
            </a:pPr>
            <a:r>
              <a:t/>
            </a:r>
            <a:endParaRPr sz="800">
              <a:solidFill>
                <a:srgbClr val="000000"/>
              </a:solidFill>
              <a:latin typeface="Calibri"/>
              <a:ea typeface="Calibri"/>
              <a:cs typeface="Calibri"/>
              <a:sym typeface="Calibri"/>
            </a:endParaRPr>
          </a:p>
          <a:p>
            <a:pPr indent="-228600" lvl="0" marL="228600" rtl="0" algn="l">
              <a:lnSpc>
                <a:spcPct val="100000"/>
              </a:lnSpc>
              <a:spcBef>
                <a:spcPts val="0"/>
              </a:spcBef>
              <a:spcAft>
                <a:spcPts val="0"/>
              </a:spcAft>
              <a:buClr>
                <a:srgbClr val="000000"/>
              </a:buClr>
              <a:buSzPts val="1800"/>
              <a:buChar char="•"/>
            </a:pPr>
            <a:r>
              <a:rPr i="1" lang="en-US" sz="1800" u="sng">
                <a:solidFill>
                  <a:srgbClr val="000000"/>
                </a:solidFill>
                <a:latin typeface="Calibri"/>
                <a:ea typeface="Calibri"/>
                <a:cs typeface="Calibri"/>
                <a:sym typeface="Calibri"/>
              </a:rPr>
              <a:t>Values and preferences:</a:t>
            </a:r>
            <a:r>
              <a:rPr lang="en-US" sz="1800">
                <a:solidFill>
                  <a:srgbClr val="000000"/>
                </a:solidFill>
                <a:latin typeface="Calibri"/>
                <a:ea typeface="Calibri"/>
                <a:cs typeface="Calibri"/>
                <a:sym typeface="Calibri"/>
              </a:rPr>
              <a:t> Clients and providers favor algorithms without WB.</a:t>
            </a:r>
            <a:endParaRPr/>
          </a:p>
          <a:p>
            <a:pPr indent="-177800" lvl="0" marL="228600" rtl="0" algn="l">
              <a:lnSpc>
                <a:spcPct val="100000"/>
              </a:lnSpc>
              <a:spcBef>
                <a:spcPts val="0"/>
              </a:spcBef>
              <a:spcAft>
                <a:spcPts val="0"/>
              </a:spcAft>
              <a:buClr>
                <a:schemeClr val="dk1"/>
              </a:buClr>
              <a:buSzPts val="800"/>
              <a:buNone/>
            </a:pPr>
            <a:r>
              <a:t/>
            </a:r>
            <a:endParaRPr sz="800">
              <a:solidFill>
                <a:srgbClr val="000000"/>
              </a:solidFill>
              <a:latin typeface="Calibri"/>
              <a:ea typeface="Calibri"/>
              <a:cs typeface="Calibri"/>
              <a:sym typeface="Calibri"/>
            </a:endParaRPr>
          </a:p>
          <a:p>
            <a:pPr indent="-228600" lvl="0" marL="228600" rtl="0" algn="l">
              <a:lnSpc>
                <a:spcPct val="100000"/>
              </a:lnSpc>
              <a:spcBef>
                <a:spcPts val="0"/>
              </a:spcBef>
              <a:spcAft>
                <a:spcPts val="0"/>
              </a:spcAft>
              <a:buClr>
                <a:srgbClr val="000000"/>
              </a:buClr>
              <a:buSzPts val="1800"/>
              <a:buChar char="•"/>
            </a:pPr>
            <a:r>
              <a:rPr i="1" lang="en-US" sz="1800" u="sng">
                <a:solidFill>
                  <a:srgbClr val="000000"/>
                </a:solidFill>
                <a:latin typeface="Calibri"/>
                <a:ea typeface="Calibri"/>
                <a:cs typeface="Calibri"/>
                <a:sym typeface="Calibri"/>
              </a:rPr>
              <a:t>Feasibility:</a:t>
            </a:r>
            <a:r>
              <a:rPr i="1" lang="en-US" sz="1800">
                <a:solidFill>
                  <a:srgbClr val="000000"/>
                </a:solidFill>
                <a:latin typeface="Calibri"/>
                <a:ea typeface="Calibri"/>
                <a:cs typeface="Calibri"/>
                <a:sym typeface="Calibri"/>
              </a:rPr>
              <a:t> </a:t>
            </a:r>
            <a:r>
              <a:rPr lang="en-US" sz="1800">
                <a:solidFill>
                  <a:srgbClr val="000000"/>
                </a:solidFill>
                <a:latin typeface="Calibri"/>
                <a:ea typeface="Calibri"/>
                <a:cs typeface="Calibri"/>
                <a:sym typeface="Calibri"/>
              </a:rPr>
              <a:t>Treat all/rapid ART initiation and offer prevention (PrEP) difficult when using WB algorithm. WB testing requires skilled staff and certain equipment.</a:t>
            </a:r>
            <a:endParaRPr/>
          </a:p>
          <a:p>
            <a:pPr indent="-114300" lvl="0" marL="228600" rtl="0" algn="l">
              <a:lnSpc>
                <a:spcPct val="100000"/>
              </a:lnSpc>
              <a:spcBef>
                <a:spcPts val="0"/>
              </a:spcBef>
              <a:spcAft>
                <a:spcPts val="0"/>
              </a:spcAft>
              <a:buClr>
                <a:schemeClr val="dk1"/>
              </a:buClr>
              <a:buSzPts val="1800"/>
              <a:buNone/>
            </a:pPr>
            <a:r>
              <a:t/>
            </a:r>
            <a:endParaRPr i="1" sz="1800" u="sng">
              <a:solidFill>
                <a:srgbClr val="000000"/>
              </a:solidFill>
              <a:latin typeface="Calibri"/>
              <a:ea typeface="Calibri"/>
              <a:cs typeface="Calibri"/>
              <a:sym typeface="Calibri"/>
            </a:endParaRPr>
          </a:p>
          <a:p>
            <a:pPr indent="-228600" lvl="0" marL="228600" rtl="0" algn="l">
              <a:lnSpc>
                <a:spcPct val="100000"/>
              </a:lnSpc>
              <a:spcBef>
                <a:spcPts val="0"/>
              </a:spcBef>
              <a:spcAft>
                <a:spcPts val="0"/>
              </a:spcAft>
              <a:buClr>
                <a:srgbClr val="000000"/>
              </a:buClr>
              <a:buSzPts val="1800"/>
              <a:buChar char="•"/>
            </a:pPr>
            <a:r>
              <a:rPr i="1" lang="en-US" sz="1800" u="sng">
                <a:solidFill>
                  <a:srgbClr val="000000"/>
                </a:solidFill>
                <a:latin typeface="Calibri"/>
                <a:ea typeface="Calibri"/>
                <a:cs typeface="Calibri"/>
                <a:sym typeface="Calibri"/>
              </a:rPr>
              <a:t>Resources use:</a:t>
            </a:r>
            <a:r>
              <a:rPr i="1" lang="en-US" sz="1800">
                <a:solidFill>
                  <a:srgbClr val="000000"/>
                </a:solidFill>
                <a:latin typeface="Calibri"/>
                <a:ea typeface="Calibri"/>
                <a:cs typeface="Calibri"/>
                <a:sym typeface="Calibri"/>
              </a:rPr>
              <a:t> </a:t>
            </a:r>
            <a:r>
              <a:rPr lang="en-US" sz="1800">
                <a:solidFill>
                  <a:srgbClr val="000000"/>
                </a:solidFill>
                <a:latin typeface="Calibri"/>
                <a:ea typeface="Calibri"/>
                <a:cs typeface="Calibri"/>
                <a:sym typeface="Calibri"/>
              </a:rPr>
              <a:t>More resources required for WB, all studies reported RDT to be substantially less costly than WB-based testing. Programmes report of cost savings.</a:t>
            </a:r>
            <a:r>
              <a:rPr i="1" lang="en-US" sz="1800" u="sng">
                <a:solidFill>
                  <a:srgbClr val="000000"/>
                </a:solidFill>
                <a:latin typeface="Calibri"/>
                <a:ea typeface="Calibri"/>
                <a:cs typeface="Calibri"/>
                <a:sym typeface="Calibri"/>
              </a:rPr>
              <a:t> </a:t>
            </a:r>
            <a:endParaRPr/>
          </a:p>
          <a:p>
            <a:pPr indent="-114300" lvl="0" marL="228600" rtl="0" algn="l">
              <a:lnSpc>
                <a:spcPct val="100000"/>
              </a:lnSpc>
              <a:spcBef>
                <a:spcPts val="0"/>
              </a:spcBef>
              <a:spcAft>
                <a:spcPts val="0"/>
              </a:spcAft>
              <a:buClr>
                <a:schemeClr val="dk1"/>
              </a:buClr>
              <a:buSzPts val="1800"/>
              <a:buNone/>
            </a:pPr>
            <a:r>
              <a:t/>
            </a:r>
            <a:endParaRPr i="1" sz="1800" u="sng">
              <a:solidFill>
                <a:srgbClr val="000000"/>
              </a:solidFill>
              <a:latin typeface="Calibri"/>
              <a:ea typeface="Calibri"/>
              <a:cs typeface="Calibri"/>
              <a:sym typeface="Calibri"/>
            </a:endParaRPr>
          </a:p>
          <a:p>
            <a:pPr indent="-228600" lvl="0" marL="228600" rtl="0" algn="l">
              <a:lnSpc>
                <a:spcPct val="100000"/>
              </a:lnSpc>
              <a:spcBef>
                <a:spcPts val="0"/>
              </a:spcBef>
              <a:spcAft>
                <a:spcPts val="0"/>
              </a:spcAft>
              <a:buClr>
                <a:srgbClr val="000000"/>
              </a:buClr>
              <a:buSzPts val="1800"/>
              <a:buChar char="•"/>
            </a:pPr>
            <a:r>
              <a:rPr i="1" lang="en-US" sz="1800" u="sng">
                <a:solidFill>
                  <a:srgbClr val="000000"/>
                </a:solidFill>
                <a:latin typeface="Calibri"/>
                <a:ea typeface="Calibri"/>
                <a:cs typeface="Calibri"/>
                <a:sym typeface="Calibri"/>
              </a:rPr>
              <a:t>Equity:</a:t>
            </a:r>
            <a:r>
              <a:rPr i="1" lang="en-US" sz="1800">
                <a:solidFill>
                  <a:srgbClr val="000000"/>
                </a:solidFill>
                <a:latin typeface="Calibri"/>
                <a:ea typeface="Calibri"/>
                <a:cs typeface="Calibri"/>
                <a:sym typeface="Calibri"/>
              </a:rPr>
              <a:t> </a:t>
            </a:r>
            <a:r>
              <a:rPr lang="en-US" sz="1800">
                <a:solidFill>
                  <a:srgbClr val="000000"/>
                </a:solidFill>
                <a:latin typeface="Calibri"/>
                <a:ea typeface="Calibri"/>
                <a:cs typeface="Calibri"/>
                <a:sym typeface="Calibri"/>
              </a:rPr>
              <a:t>Moving away from WB improves equity and uptake among PLWHIV who don’t know their status </a:t>
            </a:r>
            <a:endParaRPr/>
          </a:p>
          <a:p>
            <a:pPr indent="-114300" lvl="0" marL="228600" rtl="0" algn="l">
              <a:lnSpc>
                <a:spcPct val="100000"/>
              </a:lnSpc>
              <a:spcBef>
                <a:spcPts val="0"/>
              </a:spcBef>
              <a:spcAft>
                <a:spcPts val="0"/>
              </a:spcAft>
              <a:buClr>
                <a:schemeClr val="dk1"/>
              </a:buClr>
              <a:buSzPts val="1800"/>
              <a:buNone/>
            </a:pPr>
            <a:r>
              <a:t/>
            </a:r>
            <a:endParaRPr sz="1800">
              <a:solidFill>
                <a:srgbClr val="000000"/>
              </a:solidFill>
              <a:latin typeface="Arial"/>
              <a:ea typeface="Arial"/>
              <a:cs typeface="Arial"/>
              <a:sym typeface="Arial"/>
            </a:endParaRPr>
          </a:p>
          <a:p>
            <a:pPr indent="-114300" lvl="0" marL="228600" rtl="0" algn="l">
              <a:lnSpc>
                <a:spcPct val="100000"/>
              </a:lnSpc>
              <a:spcBef>
                <a:spcPts val="0"/>
              </a:spcBef>
              <a:spcAft>
                <a:spcPts val="0"/>
              </a:spcAft>
              <a:buClr>
                <a:schemeClr val="dk1"/>
              </a:buClr>
              <a:buSzPts val="1800"/>
              <a:buNone/>
            </a:pPr>
            <a:r>
              <a:t/>
            </a:r>
            <a:endParaRPr sz="1800">
              <a:solidFill>
                <a:srgbClr val="000000"/>
              </a:solidFill>
            </a:endParaRPr>
          </a:p>
          <a:p>
            <a:pPr indent="-177800" lvl="0" marL="228600" rtl="0" algn="l">
              <a:lnSpc>
                <a:spcPct val="100000"/>
              </a:lnSpc>
              <a:spcBef>
                <a:spcPts val="0"/>
              </a:spcBef>
              <a:spcAft>
                <a:spcPts val="0"/>
              </a:spcAft>
              <a:buClr>
                <a:schemeClr val="dk1"/>
              </a:buClr>
              <a:buSzPts val="800"/>
              <a:buNone/>
            </a:pPr>
            <a:r>
              <a:t/>
            </a:r>
            <a:endParaRPr sz="800">
              <a:solidFill>
                <a:srgbClr val="000000"/>
              </a:solidFill>
              <a:latin typeface="Cambria"/>
              <a:ea typeface="Cambria"/>
              <a:cs typeface="Cambria"/>
              <a:sym typeface="Cambria"/>
            </a:endParaRPr>
          </a:p>
        </p:txBody>
      </p:sp>
      <p:pic>
        <p:nvPicPr>
          <p:cNvPr descr="A screenshot of a cell phone&#10;&#10;Description generated with very high confidence" id="483" name="Google Shape;483;p22"/>
          <p:cNvPicPr preferRelativeResize="0"/>
          <p:nvPr/>
        </p:nvPicPr>
        <p:blipFill rotWithShape="1">
          <a:blip r:embed="rId3">
            <a:alphaModFix/>
          </a:blip>
          <a:srcRect b="0" l="4824" r="4034" t="2786"/>
          <a:stretch/>
        </p:blipFill>
        <p:spPr>
          <a:xfrm>
            <a:off x="6096000" y="2397958"/>
            <a:ext cx="5817476" cy="3819083"/>
          </a:xfrm>
          <a:prstGeom prst="rect">
            <a:avLst/>
          </a:prstGeom>
          <a:noFill/>
          <a:ln>
            <a:noFill/>
          </a:ln>
        </p:spPr>
      </p:pic>
      <p:sp>
        <p:nvSpPr>
          <p:cNvPr id="484" name="Google Shape;484;p22"/>
          <p:cNvSpPr txBox="1"/>
          <p:nvPr/>
        </p:nvSpPr>
        <p:spPr>
          <a:xfrm>
            <a:off x="126124" y="5547600"/>
            <a:ext cx="11949762" cy="1361939"/>
          </a:xfrm>
          <a:prstGeom prst="rect">
            <a:avLst/>
          </a:prstGeom>
          <a:noFill/>
          <a:ln>
            <a:noFill/>
          </a:ln>
        </p:spPr>
        <p:txBody>
          <a:bodyPr anchorCtr="0" anchor="t" bIns="0" lIns="18000" spcFirstLastPara="1" rIns="18000" wrap="square" tIns="0">
            <a:noAutofit/>
          </a:bodyPr>
          <a:lstStyle/>
          <a:p>
            <a:pPr indent="0" lvl="0" marL="0" marR="0" rtl="0" algn="l">
              <a:lnSpc>
                <a:spcPct val="100000"/>
              </a:lnSpc>
              <a:spcBef>
                <a:spcPts val="0"/>
              </a:spcBef>
              <a:spcAft>
                <a:spcPts val="0"/>
              </a:spcAft>
              <a:buClr>
                <a:schemeClr val="dk1"/>
              </a:buClr>
              <a:buSzPts val="800"/>
              <a:buFont typeface="Calibri"/>
              <a:buNone/>
            </a:pPr>
            <a:r>
              <a:t/>
            </a:r>
            <a:endParaRPr b="0" sz="800">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libri"/>
              <a:buNone/>
            </a:pPr>
            <a:r>
              <a:t/>
            </a:r>
            <a:endParaRPr b="0" sz="1800">
              <a:solidFill>
                <a:srgbClr val="000000"/>
              </a:solidFill>
              <a:latin typeface="Arial"/>
              <a:ea typeface="Arial"/>
              <a:cs typeface="Arial"/>
              <a:sym typeface="Arial"/>
            </a:endParaRPr>
          </a:p>
          <a:p>
            <a:pPr indent="0" lvl="0" marL="0" marR="0" rtl="0" algn="l">
              <a:lnSpc>
                <a:spcPct val="110000"/>
              </a:lnSpc>
              <a:spcBef>
                <a:spcPts val="1000"/>
              </a:spcBef>
              <a:spcAft>
                <a:spcPts val="0"/>
              </a:spcAft>
              <a:buClr>
                <a:srgbClr val="000000"/>
              </a:buClr>
              <a:buSzPts val="1120"/>
              <a:buFont typeface="Calibri"/>
              <a:buNone/>
            </a:pPr>
            <a:r>
              <a:t/>
            </a:r>
            <a:endParaRPr b="0" sz="1400">
              <a:solidFill>
                <a:srgbClr val="000000"/>
              </a:solidFill>
              <a:latin typeface="Arial"/>
              <a:ea typeface="Arial"/>
              <a:cs typeface="Arial"/>
              <a:sym typeface="Arial"/>
            </a:endParaRPr>
          </a:p>
        </p:txBody>
      </p:sp>
      <p:sp>
        <p:nvSpPr>
          <p:cNvPr id="485" name="Google Shape;485;p22"/>
          <p:cNvSpPr/>
          <p:nvPr/>
        </p:nvSpPr>
        <p:spPr>
          <a:xfrm>
            <a:off x="8329028" y="1308169"/>
            <a:ext cx="3584448" cy="83099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000000"/>
                </a:solidFill>
                <a:latin typeface="Quattrocento Sans"/>
                <a:ea typeface="Quattrocento Sans"/>
                <a:cs typeface="Quattrocento Sans"/>
                <a:sym typeface="Quattrocento Sans"/>
              </a:rPr>
              <a:t>Estimates of the risk ratios for the time to linkage-to-care after testing with the Index and Comparator algorithm</a:t>
            </a:r>
            <a:endParaRPr sz="1600">
              <a:solidFill>
                <a:srgbClr val="000000"/>
              </a:solidFill>
              <a:latin typeface="Arial"/>
              <a:ea typeface="Arial"/>
              <a:cs typeface="Arial"/>
              <a:sym typeface="Arial"/>
            </a:endParaRPr>
          </a:p>
        </p:txBody>
      </p:sp>
      <p:sp>
        <p:nvSpPr>
          <p:cNvPr id="486" name="Google Shape;486;p22"/>
          <p:cNvSpPr/>
          <p:nvPr/>
        </p:nvSpPr>
        <p:spPr>
          <a:xfrm>
            <a:off x="-30919" y="0"/>
            <a:ext cx="12192000" cy="1094874"/>
          </a:xfrm>
          <a:prstGeom prst="rect">
            <a:avLst/>
          </a:prstGeom>
          <a:solidFill>
            <a:srgbClr val="0070C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lt1"/>
                </a:solidFill>
                <a:latin typeface="Calibri"/>
                <a:ea typeface="Calibri"/>
                <a:cs typeface="Calibri"/>
                <a:sym typeface="Calibri"/>
              </a:rPr>
              <a:t>Moving away from WB:</a:t>
            </a:r>
            <a:endParaRPr b="1" sz="4000">
              <a:solidFill>
                <a:schemeClr val="lt1"/>
              </a:solidFill>
              <a:latin typeface="Calibri"/>
              <a:ea typeface="Calibri"/>
              <a:cs typeface="Calibri"/>
              <a:sym typeface="Calibri"/>
            </a:endParaRPr>
          </a:p>
          <a:p>
            <a:pPr indent="0" lvl="0" marL="0" marR="0" rtl="0" algn="ctr">
              <a:spcBef>
                <a:spcPts val="0"/>
              </a:spcBef>
              <a:spcAft>
                <a:spcPts val="0"/>
              </a:spcAft>
              <a:buNone/>
            </a:pPr>
            <a:r>
              <a:rPr b="1" lang="en-US" sz="4000">
                <a:solidFill>
                  <a:schemeClr val="lt1"/>
                </a:solidFill>
                <a:latin typeface="Calibri"/>
                <a:ea typeface="Calibri"/>
                <a:cs typeface="Calibri"/>
                <a:sym typeface="Calibri"/>
              </a:rPr>
              <a:t>Review</a:t>
            </a:r>
            <a:r>
              <a:rPr b="1" i="0" lang="en-US" sz="4000" u="none" cap="none" strike="noStrike">
                <a:solidFill>
                  <a:schemeClr val="lt1"/>
                </a:solidFill>
                <a:latin typeface="Calibri"/>
                <a:ea typeface="Calibri"/>
                <a:cs typeface="Calibri"/>
                <a:sym typeface="Calibri"/>
              </a:rPr>
              <a:t> of other outcomes (other than performance)</a:t>
            </a:r>
            <a:endParaRPr b="1" i="0" sz="4000" u="none" cap="none" strike="noStrike">
              <a:solidFill>
                <a:schemeClr val="lt1"/>
              </a:solidFill>
              <a:latin typeface="Calibri"/>
              <a:ea typeface="Calibri"/>
              <a:cs typeface="Calibri"/>
              <a:sym typeface="Calibri"/>
            </a:endParaRPr>
          </a:p>
        </p:txBody>
      </p:sp>
      <p:sp>
        <p:nvSpPr>
          <p:cNvPr id="487" name="Google Shape;487;p22"/>
          <p:cNvSpPr txBox="1"/>
          <p:nvPr/>
        </p:nvSpPr>
        <p:spPr>
          <a:xfrm>
            <a:off x="7149459" y="6376366"/>
            <a:ext cx="2624400" cy="345796"/>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488" name="Google Shape;488;p22"/>
          <p:cNvSpPr txBox="1"/>
          <p:nvPr>
            <p:ph idx="11" type="ftr"/>
          </p:nvPr>
        </p:nvSpPr>
        <p:spPr>
          <a:xfrm>
            <a:off x="1392991" y="6588209"/>
            <a:ext cx="7247007" cy="20857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april 2023_WHO recommendations on HIV testing and selection of HIV&amp;Syphilis assays</a:t>
            </a:r>
            <a:endParaRPr/>
          </a:p>
        </p:txBody>
      </p:sp>
      <p:pic>
        <p:nvPicPr>
          <p:cNvPr descr="Image result for who logo" id="489" name="Google Shape;489;p22"/>
          <p:cNvPicPr preferRelativeResize="0"/>
          <p:nvPr/>
        </p:nvPicPr>
        <p:blipFill rotWithShape="1">
          <a:blip r:embed="rId4">
            <a:alphaModFix/>
          </a:blip>
          <a:srcRect b="0" l="0" r="0" t="0"/>
          <a:stretch/>
        </p:blipFill>
        <p:spPr>
          <a:xfrm>
            <a:off x="10546519" y="156730"/>
            <a:ext cx="1614562" cy="500136"/>
          </a:xfrm>
          <a:prstGeom prst="rect">
            <a:avLst/>
          </a:prstGeom>
          <a:solidFill>
            <a:schemeClr val="lt1"/>
          </a:solid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23"/>
          <p:cNvSpPr txBox="1"/>
          <p:nvPr>
            <p:ph idx="2" type="body"/>
          </p:nvPr>
        </p:nvSpPr>
        <p:spPr>
          <a:xfrm>
            <a:off x="855133" y="6322483"/>
            <a:ext cx="7772400" cy="36512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888888"/>
              </a:buClr>
              <a:buSzPts val="1200"/>
              <a:buNone/>
            </a:pPr>
            <a:r>
              <a:rPr lang="en-US"/>
              <a:t>slide from Bharat Parekh, CDC – Atlanta presented in a join CDC/WHO meeting in EURO in 2021</a:t>
            </a:r>
            <a:endParaRPr/>
          </a:p>
        </p:txBody>
      </p:sp>
      <p:pic>
        <p:nvPicPr>
          <p:cNvPr id="495" name="Google Shape;495;p23"/>
          <p:cNvPicPr preferRelativeResize="0"/>
          <p:nvPr>
            <p:ph idx="1" type="body"/>
          </p:nvPr>
        </p:nvPicPr>
        <p:blipFill rotWithShape="1">
          <a:blip r:embed="rId3">
            <a:alphaModFix/>
          </a:blip>
          <a:srcRect b="0" l="0" r="0" t="0"/>
          <a:stretch/>
        </p:blipFill>
        <p:spPr>
          <a:xfrm>
            <a:off x="20411" y="2286000"/>
            <a:ext cx="11691487" cy="3365500"/>
          </a:xfrm>
          <a:prstGeom prst="rect">
            <a:avLst/>
          </a:prstGeom>
          <a:noFill/>
          <a:ln>
            <a:noFill/>
          </a:ln>
        </p:spPr>
      </p:pic>
      <p:sp>
        <p:nvSpPr>
          <p:cNvPr id="496" name="Google Shape;496;p23"/>
          <p:cNvSpPr/>
          <p:nvPr/>
        </p:nvSpPr>
        <p:spPr>
          <a:xfrm>
            <a:off x="7633650" y="2519574"/>
            <a:ext cx="3110549" cy="2204825"/>
          </a:xfrm>
          <a:prstGeom prst="rect">
            <a:avLst/>
          </a:prstGeom>
          <a:solidFill>
            <a:srgbClr val="F7CAAC">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23"/>
          <p:cNvSpPr/>
          <p:nvPr/>
        </p:nvSpPr>
        <p:spPr>
          <a:xfrm>
            <a:off x="10744199" y="2532894"/>
            <a:ext cx="469901" cy="2204824"/>
          </a:xfrm>
          <a:prstGeom prst="rect">
            <a:avLst/>
          </a:prstGeom>
          <a:solidFill>
            <a:srgbClr val="FFFF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98" name="Google Shape;498;p23"/>
          <p:cNvPicPr preferRelativeResize="0"/>
          <p:nvPr/>
        </p:nvPicPr>
        <p:blipFill rotWithShape="1">
          <a:blip r:embed="rId4">
            <a:alphaModFix/>
          </a:blip>
          <a:srcRect b="0" l="0" r="0" t="0"/>
          <a:stretch/>
        </p:blipFill>
        <p:spPr>
          <a:xfrm>
            <a:off x="4046155" y="1269678"/>
            <a:ext cx="4074289" cy="254643"/>
          </a:xfrm>
          <a:prstGeom prst="rect">
            <a:avLst/>
          </a:prstGeom>
          <a:noFill/>
          <a:ln>
            <a:noFill/>
          </a:ln>
        </p:spPr>
      </p:pic>
      <p:sp>
        <p:nvSpPr>
          <p:cNvPr id="499" name="Google Shape;499;p23"/>
          <p:cNvSpPr/>
          <p:nvPr/>
        </p:nvSpPr>
        <p:spPr>
          <a:xfrm>
            <a:off x="-12701" y="-39438"/>
            <a:ext cx="12192000" cy="1094874"/>
          </a:xfrm>
          <a:prstGeom prst="rect">
            <a:avLst/>
          </a:prstGeom>
          <a:solidFill>
            <a:srgbClr val="0070C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Early detection by RDT compared to WB</a:t>
            </a:r>
            <a:endParaRPr b="1" i="0" sz="1400" u="none" cap="none" strike="noStrik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pic>
        <p:nvPicPr>
          <p:cNvPr id="504" name="Google Shape;504;p24"/>
          <p:cNvPicPr preferRelativeResize="0"/>
          <p:nvPr/>
        </p:nvPicPr>
        <p:blipFill rotWithShape="1">
          <a:blip r:embed="rId3">
            <a:alphaModFix/>
          </a:blip>
          <a:srcRect b="0" l="0" r="1102" t="0"/>
          <a:stretch/>
        </p:blipFill>
        <p:spPr>
          <a:xfrm>
            <a:off x="198602" y="3081845"/>
            <a:ext cx="2636142" cy="3711951"/>
          </a:xfrm>
          <a:prstGeom prst="rect">
            <a:avLst/>
          </a:prstGeom>
          <a:noFill/>
          <a:ln>
            <a:noFill/>
          </a:ln>
        </p:spPr>
      </p:pic>
      <p:sp>
        <p:nvSpPr>
          <p:cNvPr id="505" name="Google Shape;505;p24"/>
          <p:cNvSpPr txBox="1"/>
          <p:nvPr/>
        </p:nvSpPr>
        <p:spPr>
          <a:xfrm>
            <a:off x="1125867" y="6504494"/>
            <a:ext cx="75899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Arial"/>
                <a:ea typeface="Arial"/>
                <a:cs typeface="Arial"/>
                <a:sym typeface="Arial"/>
              </a:rPr>
              <a:t>Source: WHO 2019</a:t>
            </a:r>
            <a:endParaRPr i="1" sz="1400">
              <a:solidFill>
                <a:schemeClr val="dk1"/>
              </a:solidFill>
              <a:latin typeface="Calibri"/>
              <a:ea typeface="Calibri"/>
              <a:cs typeface="Calibri"/>
              <a:sym typeface="Calibri"/>
            </a:endParaRPr>
          </a:p>
        </p:txBody>
      </p:sp>
      <p:pic>
        <p:nvPicPr>
          <p:cNvPr id="506" name="Google Shape;506;p24"/>
          <p:cNvPicPr preferRelativeResize="0"/>
          <p:nvPr/>
        </p:nvPicPr>
        <p:blipFill rotWithShape="1">
          <a:blip r:embed="rId4">
            <a:alphaModFix/>
          </a:blip>
          <a:srcRect b="0" l="0" r="0" t="0"/>
          <a:stretch/>
        </p:blipFill>
        <p:spPr>
          <a:xfrm>
            <a:off x="198603" y="1525213"/>
            <a:ext cx="3420898" cy="1349006"/>
          </a:xfrm>
          <a:prstGeom prst="rect">
            <a:avLst/>
          </a:prstGeom>
          <a:noFill/>
          <a:ln>
            <a:noFill/>
          </a:ln>
        </p:spPr>
      </p:pic>
      <p:sp>
        <p:nvSpPr>
          <p:cNvPr id="507" name="Google Shape;507;p24"/>
          <p:cNvSpPr/>
          <p:nvPr/>
        </p:nvSpPr>
        <p:spPr>
          <a:xfrm>
            <a:off x="2741284" y="1430107"/>
            <a:ext cx="878217" cy="346911"/>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2019</a:t>
            </a:r>
            <a:endParaRPr/>
          </a:p>
        </p:txBody>
      </p:sp>
      <p:sp>
        <p:nvSpPr>
          <p:cNvPr id="508" name="Google Shape;508;p24"/>
          <p:cNvSpPr txBox="1"/>
          <p:nvPr/>
        </p:nvSpPr>
        <p:spPr>
          <a:xfrm>
            <a:off x="3762009" y="1294725"/>
            <a:ext cx="8191498" cy="5228244"/>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1600"/>
              <a:buFont typeface="Noto Sans Symbols"/>
              <a:buChar char="▪"/>
            </a:pPr>
            <a:r>
              <a:rPr b="1" lang="en-US" sz="1600">
                <a:solidFill>
                  <a:schemeClr val="dk1"/>
                </a:solidFill>
                <a:latin typeface="Arial"/>
                <a:ea typeface="Arial"/>
                <a:cs typeface="Arial"/>
                <a:sym typeface="Arial"/>
              </a:rPr>
              <a:t>Rate of diagnosis lower in EECA (62%)</a:t>
            </a:r>
            <a:endParaRPr/>
          </a:p>
          <a:p>
            <a:pPr indent="-342900" lvl="1" marL="800100" marR="0" rtl="0" algn="l">
              <a:lnSpc>
                <a:spcPct val="90000"/>
              </a:lnSpc>
              <a:spcBef>
                <a:spcPts val="50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Need to increase access to testing (less centralized approaches have been proven highly efficient for that)</a:t>
            </a:r>
            <a:endParaRPr/>
          </a:p>
          <a:p>
            <a:pPr indent="-342900" lvl="1" marL="800100" marR="0" rtl="0" algn="l">
              <a:lnSpc>
                <a:spcPct val="90000"/>
              </a:lnSpc>
              <a:spcBef>
                <a:spcPts val="50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KP and men are critical and unreached by current testing strategy (higher prevalence and more new infections)</a:t>
            </a:r>
            <a:endParaRPr/>
          </a:p>
          <a:p>
            <a:pPr indent="-342900" lvl="0" marL="342900" marR="0" rtl="0" algn="l">
              <a:lnSpc>
                <a:spcPct val="90000"/>
              </a:lnSpc>
              <a:spcBef>
                <a:spcPts val="1000"/>
              </a:spcBef>
              <a:spcAft>
                <a:spcPts val="0"/>
              </a:spcAft>
              <a:buClr>
                <a:schemeClr val="dk1"/>
              </a:buClr>
              <a:buSzPts val="1600"/>
              <a:buFont typeface="Noto Sans Symbols"/>
              <a:buChar char="▪"/>
            </a:pPr>
            <a:r>
              <a:rPr b="1" lang="en-US" sz="1600">
                <a:solidFill>
                  <a:schemeClr val="dk1"/>
                </a:solidFill>
                <a:latin typeface="Arial"/>
                <a:ea typeface="Arial"/>
                <a:cs typeface="Arial"/>
                <a:sym typeface="Arial"/>
              </a:rPr>
              <a:t>Linkage rates to ART &amp; PrEP suboptimal (&lt; 51% PLHIV are on ART in EECA and 76% in WCE and north America)</a:t>
            </a:r>
            <a:endParaRPr/>
          </a:p>
          <a:p>
            <a:pPr indent="-342900" lvl="1" marL="800100" marR="0" rtl="0" algn="l">
              <a:lnSpc>
                <a:spcPct val="90000"/>
              </a:lnSpc>
              <a:spcBef>
                <a:spcPts val="50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Need to have same day diagnosis and RDTs can do that (standard in all other regions globally)</a:t>
            </a:r>
            <a:endParaRPr/>
          </a:p>
          <a:p>
            <a:pPr indent="-342900" lvl="0" marL="342900" marR="0" rtl="0" algn="l">
              <a:lnSpc>
                <a:spcPct val="90000"/>
              </a:lnSpc>
              <a:spcBef>
                <a:spcPts val="1000"/>
              </a:spcBef>
              <a:spcAft>
                <a:spcPts val="0"/>
              </a:spcAft>
              <a:buClr>
                <a:schemeClr val="dk1"/>
              </a:buClr>
              <a:buSzPts val="1600"/>
              <a:buFont typeface="Noto Sans Symbols"/>
              <a:buChar char="▪"/>
            </a:pPr>
            <a:r>
              <a:rPr b="1" lang="en-US" sz="1600">
                <a:solidFill>
                  <a:schemeClr val="dk1"/>
                </a:solidFill>
                <a:latin typeface="Arial"/>
                <a:ea typeface="Arial"/>
                <a:cs typeface="Arial"/>
                <a:sym typeface="Arial"/>
              </a:rPr>
              <a:t>Evidence on shortcomings of WB/LA very apparent</a:t>
            </a:r>
            <a:endParaRPr/>
          </a:p>
          <a:p>
            <a:pPr indent="-228600" lvl="1" marL="685800" marR="0" rtl="0" algn="l">
              <a:lnSpc>
                <a:spcPct val="90000"/>
              </a:lnSpc>
              <a:spcBef>
                <a:spcPts val="5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Poorer sensitivity for early HIV infection vs RDT/IA </a:t>
            </a:r>
            <a:endParaRPr/>
          </a:p>
          <a:p>
            <a:pPr indent="-228600" lvl="1" marL="685800" marR="0" rtl="0" algn="l">
              <a:lnSpc>
                <a:spcPct val="90000"/>
              </a:lnSpc>
              <a:spcBef>
                <a:spcPts val="5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Higher rates of HIV-inconclusive/indeterminate status</a:t>
            </a:r>
            <a:endParaRPr/>
          </a:p>
          <a:p>
            <a:pPr indent="-228600" lvl="1" marL="685800" marR="0" rtl="0" algn="l">
              <a:lnSpc>
                <a:spcPct val="90000"/>
              </a:lnSpc>
              <a:spcBef>
                <a:spcPts val="5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Longer test procedure than RDTs/Ias, complex interpretation</a:t>
            </a:r>
            <a:endParaRPr/>
          </a:p>
          <a:p>
            <a:pPr indent="-228600" lvl="1" marL="685800" marR="0" rtl="0" algn="l">
              <a:lnSpc>
                <a:spcPct val="90000"/>
              </a:lnSpc>
              <a:spcBef>
                <a:spcPts val="5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More hands-on time, more staff time which isn’t available and is costly </a:t>
            </a:r>
            <a:endParaRPr/>
          </a:p>
          <a:p>
            <a:pPr indent="-228600" lvl="1" marL="685800" marR="0" rtl="0" algn="l">
              <a:lnSpc>
                <a:spcPct val="90000"/>
              </a:lnSpc>
              <a:spcBef>
                <a:spcPts val="5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Cost per test much higher than RDTs/IAs</a:t>
            </a:r>
            <a:endParaRPr/>
          </a:p>
          <a:p>
            <a:pPr indent="-342900" lvl="0" marL="342900" marR="0" rtl="0" algn="l">
              <a:lnSpc>
                <a:spcPct val="90000"/>
              </a:lnSpc>
              <a:spcBef>
                <a:spcPts val="1000"/>
              </a:spcBef>
              <a:spcAft>
                <a:spcPts val="0"/>
              </a:spcAft>
              <a:buClr>
                <a:schemeClr val="dk1"/>
              </a:buClr>
              <a:buSzPts val="1600"/>
              <a:buFont typeface="Noto Sans Symbols"/>
              <a:buChar char="▪"/>
            </a:pPr>
            <a:r>
              <a:rPr b="1" lang="en-US" sz="1600">
                <a:solidFill>
                  <a:schemeClr val="dk1"/>
                </a:solidFill>
                <a:latin typeface="Arial"/>
                <a:ea typeface="Arial"/>
                <a:cs typeface="Arial"/>
                <a:sym typeface="Arial"/>
              </a:rPr>
              <a:t>Changing funding environment &amp; new donor requirements</a:t>
            </a:r>
            <a:endParaRPr/>
          </a:p>
          <a:p>
            <a:pPr indent="-266700" lvl="1" marL="800100" marR="0" rtl="0" algn="l">
              <a:lnSpc>
                <a:spcPct val="90000"/>
              </a:lnSpc>
              <a:spcBef>
                <a:spcPts val="50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WHO recommendation on HIV testing strategy is a Global Fund programme essential  for GC7 </a:t>
            </a:r>
            <a:endParaRPr/>
          </a:p>
          <a:p>
            <a:pPr indent="-266700" lvl="1" marL="800100" marR="0" rtl="0" algn="l">
              <a:lnSpc>
                <a:spcPct val="90000"/>
              </a:lnSpc>
              <a:spcBef>
                <a:spcPts val="50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SAGE IVD negative listing for WB</a:t>
            </a:r>
            <a:endParaRPr/>
          </a:p>
        </p:txBody>
      </p:sp>
      <p:sp>
        <p:nvSpPr>
          <p:cNvPr id="509" name="Google Shape;509;p24"/>
          <p:cNvSpPr txBox="1"/>
          <p:nvPr>
            <p:ph idx="11" type="ftr"/>
          </p:nvPr>
        </p:nvSpPr>
        <p:spPr>
          <a:xfrm>
            <a:off x="5224306" y="6428671"/>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april 2023_WHO recommendations on HIV testing and selection of HIV&amp;Syphilis assays</a:t>
            </a:r>
            <a:endParaRPr/>
          </a:p>
        </p:txBody>
      </p:sp>
      <p:sp>
        <p:nvSpPr>
          <p:cNvPr id="510" name="Google Shape;51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11" name="Google Shape;511;p24"/>
          <p:cNvSpPr/>
          <p:nvPr/>
        </p:nvSpPr>
        <p:spPr>
          <a:xfrm>
            <a:off x="0" y="-1"/>
            <a:ext cx="12192000" cy="1096219"/>
          </a:xfrm>
          <a:prstGeom prst="rect">
            <a:avLst/>
          </a:prstGeom>
          <a:solidFill>
            <a:srgbClr val="0070C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Calibri"/>
                <a:ea typeface="Calibri"/>
                <a:cs typeface="Calibri"/>
                <a:sym typeface="Calibri"/>
              </a:rPr>
              <a:t>Why is it a priority to shift to HIV RDTs and </a:t>
            </a:r>
            <a:br>
              <a:rPr b="1" lang="en-US" sz="3600">
                <a:solidFill>
                  <a:schemeClr val="lt1"/>
                </a:solidFill>
                <a:latin typeface="Calibri"/>
                <a:ea typeface="Calibri"/>
                <a:cs typeface="Calibri"/>
                <a:sym typeface="Calibri"/>
              </a:rPr>
            </a:br>
            <a:r>
              <a:rPr b="1" lang="en-US" sz="3600">
                <a:solidFill>
                  <a:schemeClr val="lt1"/>
                </a:solidFill>
                <a:latin typeface="Calibri"/>
                <a:ea typeface="Calibri"/>
                <a:cs typeface="Calibri"/>
                <a:sym typeface="Calibri"/>
              </a:rPr>
              <a:t>away from western blotting?</a:t>
            </a:r>
            <a:endParaRPr b="1" i="0" sz="1400" u="none" cap="none" strike="noStrike">
              <a:solidFill>
                <a:schemeClr val="lt1"/>
              </a:solidFill>
              <a:latin typeface="Calibri"/>
              <a:ea typeface="Calibri"/>
              <a:cs typeface="Calibri"/>
              <a:sym typeface="Calibri"/>
            </a:endParaRPr>
          </a:p>
        </p:txBody>
      </p:sp>
      <p:pic>
        <p:nvPicPr>
          <p:cNvPr descr="Image result for who logo" id="512" name="Google Shape;512;p24"/>
          <p:cNvPicPr preferRelativeResize="0"/>
          <p:nvPr/>
        </p:nvPicPr>
        <p:blipFill rotWithShape="1">
          <a:blip r:embed="rId5">
            <a:alphaModFix/>
          </a:blip>
          <a:srcRect b="0" l="0" r="0" t="0"/>
          <a:stretch/>
        </p:blipFill>
        <p:spPr>
          <a:xfrm>
            <a:off x="10378836" y="6312135"/>
            <a:ext cx="1614562" cy="500136"/>
          </a:xfrm>
          <a:prstGeom prst="rect">
            <a:avLst/>
          </a:prstGeom>
          <a:solidFill>
            <a:schemeClr val="lt1"/>
          </a:solid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25"/>
          <p:cNvSpPr txBox="1"/>
          <p:nvPr>
            <p:ph idx="1" type="body"/>
          </p:nvPr>
        </p:nvSpPr>
        <p:spPr>
          <a:xfrm>
            <a:off x="4063554" y="1146000"/>
            <a:ext cx="7885285" cy="5001837"/>
          </a:xfrm>
          <a:prstGeom prst="rect">
            <a:avLst/>
          </a:prstGeom>
          <a:noFill/>
          <a:ln>
            <a:noFill/>
          </a:ln>
        </p:spPr>
        <p:txBody>
          <a:bodyPr anchorCtr="0" anchor="t" bIns="45700" lIns="91425" spcFirstLastPara="1" rIns="91425" wrap="square" tIns="45700">
            <a:normAutofit fontScale="92500" lnSpcReduction="20000"/>
          </a:bodyPr>
          <a:lstStyle/>
          <a:p>
            <a:pPr indent="0" lvl="1" marL="457200" rtl="0" algn="l">
              <a:lnSpc>
                <a:spcPct val="90000"/>
              </a:lnSpc>
              <a:spcBef>
                <a:spcPts val="0"/>
              </a:spcBef>
              <a:spcAft>
                <a:spcPts val="0"/>
              </a:spcAft>
              <a:buClr>
                <a:schemeClr val="dk1"/>
              </a:buClr>
              <a:buSzPct val="100000"/>
              <a:buNone/>
            </a:pPr>
            <a:r>
              <a:t/>
            </a:r>
            <a:endParaRPr b="1" sz="700">
              <a:latin typeface="Arial"/>
              <a:ea typeface="Arial"/>
              <a:cs typeface="Arial"/>
              <a:sym typeface="Arial"/>
            </a:endParaRPr>
          </a:p>
          <a:p>
            <a:pPr indent="-228600" lvl="0" marL="228600" rtl="0" algn="l">
              <a:lnSpc>
                <a:spcPct val="90000"/>
              </a:lnSpc>
              <a:spcBef>
                <a:spcPts val="1000"/>
              </a:spcBef>
              <a:spcAft>
                <a:spcPts val="0"/>
              </a:spcAft>
              <a:buClr>
                <a:schemeClr val="dk1"/>
              </a:buClr>
              <a:buSzPct val="100000"/>
              <a:buChar char="•"/>
            </a:pPr>
            <a:r>
              <a:rPr b="1" lang="en-US" sz="1600">
                <a:latin typeface="Arial"/>
                <a:ea typeface="Arial"/>
                <a:cs typeface="Arial"/>
                <a:sym typeface="Arial"/>
              </a:rPr>
              <a:t>Better uptake &amp; prefered by clients (especially KP) = more people know their status</a:t>
            </a:r>
            <a:endParaRPr/>
          </a:p>
          <a:p>
            <a:pPr indent="-228600" lvl="1" marL="685800" rtl="0" algn="l">
              <a:lnSpc>
                <a:spcPct val="90000"/>
              </a:lnSpc>
              <a:spcBef>
                <a:spcPts val="500"/>
              </a:spcBef>
              <a:spcAft>
                <a:spcPts val="0"/>
              </a:spcAft>
              <a:buClr>
                <a:schemeClr val="dk1"/>
              </a:buClr>
              <a:buSzPct val="100000"/>
              <a:buChar char="•"/>
            </a:pPr>
            <a:r>
              <a:rPr lang="en-US" sz="1400">
                <a:latin typeface="Arial"/>
                <a:ea typeface="Arial"/>
                <a:cs typeface="Arial"/>
                <a:sym typeface="Arial"/>
              </a:rPr>
              <a:t>Lay provider vs HCW: 57% vs 27% (95% CI: 27–32,p&lt; .001)</a:t>
            </a:r>
            <a:endParaRPr/>
          </a:p>
          <a:p>
            <a:pPr indent="-228600" lvl="1" marL="685800" rtl="0" algn="l">
              <a:lnSpc>
                <a:spcPct val="90000"/>
              </a:lnSpc>
              <a:spcBef>
                <a:spcPts val="500"/>
              </a:spcBef>
              <a:spcAft>
                <a:spcPts val="0"/>
              </a:spcAft>
              <a:buClr>
                <a:schemeClr val="dk1"/>
              </a:buClr>
              <a:buSzPct val="100000"/>
              <a:buChar char="•"/>
            </a:pPr>
            <a:r>
              <a:rPr lang="en-US" sz="1400">
                <a:latin typeface="Arial"/>
                <a:ea typeface="Arial"/>
                <a:cs typeface="Arial"/>
                <a:sym typeface="Arial"/>
              </a:rPr>
              <a:t>In all studies individuals preferred RDTs over lab-based methods (EIA &amp; WB) </a:t>
            </a:r>
            <a:endParaRPr/>
          </a:p>
          <a:p>
            <a:pPr indent="-187515" lvl="1" marL="685800" rtl="0" algn="l">
              <a:lnSpc>
                <a:spcPct val="90000"/>
              </a:lnSpc>
              <a:spcBef>
                <a:spcPts val="500"/>
              </a:spcBef>
              <a:spcAft>
                <a:spcPts val="0"/>
              </a:spcAft>
              <a:buClr>
                <a:schemeClr val="dk1"/>
              </a:buClr>
              <a:buSzPct val="100000"/>
              <a:buNone/>
            </a:pPr>
            <a:r>
              <a:t/>
            </a:r>
            <a:endParaRPr sz="700">
              <a:latin typeface="Arial"/>
              <a:ea typeface="Arial"/>
              <a:cs typeface="Arial"/>
              <a:sym typeface="Arial"/>
            </a:endParaRPr>
          </a:p>
          <a:p>
            <a:pPr indent="-228600" lvl="0" marL="228600" rtl="0" algn="l">
              <a:lnSpc>
                <a:spcPct val="90000"/>
              </a:lnSpc>
              <a:spcBef>
                <a:spcPts val="1000"/>
              </a:spcBef>
              <a:spcAft>
                <a:spcPts val="0"/>
              </a:spcAft>
              <a:buClr>
                <a:schemeClr val="dk1"/>
              </a:buClr>
              <a:buSzPct val="100000"/>
              <a:buChar char="•"/>
            </a:pPr>
            <a:r>
              <a:rPr b="1" lang="en-US" sz="1600">
                <a:latin typeface="Arial"/>
                <a:ea typeface="Arial"/>
                <a:cs typeface="Arial"/>
                <a:sym typeface="Arial"/>
              </a:rPr>
              <a:t>Low cost &amp; affordablity </a:t>
            </a:r>
            <a:endParaRPr/>
          </a:p>
          <a:p>
            <a:pPr indent="-228600" lvl="1" marL="685800" rtl="0" algn="l">
              <a:lnSpc>
                <a:spcPct val="90000"/>
              </a:lnSpc>
              <a:spcBef>
                <a:spcPts val="500"/>
              </a:spcBef>
              <a:spcAft>
                <a:spcPts val="0"/>
              </a:spcAft>
              <a:buClr>
                <a:schemeClr val="dk1"/>
              </a:buClr>
              <a:buSzPct val="100000"/>
              <a:buChar char="•"/>
            </a:pPr>
            <a:r>
              <a:rPr lang="en-US" sz="1400">
                <a:latin typeface="Arial"/>
                <a:ea typeface="Arial"/>
                <a:cs typeface="Arial"/>
                <a:sym typeface="Arial"/>
              </a:rPr>
              <a:t>Using lay providers is less costly and more feasible across HTS sites </a:t>
            </a:r>
            <a:endParaRPr/>
          </a:p>
          <a:p>
            <a:pPr indent="-228600" lvl="1" marL="685800" rtl="0" algn="l">
              <a:lnSpc>
                <a:spcPct val="90000"/>
              </a:lnSpc>
              <a:spcBef>
                <a:spcPts val="500"/>
              </a:spcBef>
              <a:spcAft>
                <a:spcPts val="0"/>
              </a:spcAft>
              <a:buClr>
                <a:schemeClr val="dk1"/>
              </a:buClr>
              <a:buSzPct val="100000"/>
              <a:buChar char="•"/>
            </a:pPr>
            <a:r>
              <a:rPr lang="en-US" sz="1400">
                <a:latin typeface="Arial"/>
                <a:ea typeface="Arial"/>
                <a:cs typeface="Arial"/>
                <a:sym typeface="Arial"/>
              </a:rPr>
              <a:t>Using RDTs less costly overall &amp; shown to be cost-saving compared with laboratory methods</a:t>
            </a:r>
            <a:endParaRPr/>
          </a:p>
          <a:p>
            <a:pPr indent="-187515" lvl="1" marL="685800" rtl="0" algn="l">
              <a:lnSpc>
                <a:spcPct val="90000"/>
              </a:lnSpc>
              <a:spcBef>
                <a:spcPts val="500"/>
              </a:spcBef>
              <a:spcAft>
                <a:spcPts val="0"/>
              </a:spcAft>
              <a:buClr>
                <a:schemeClr val="dk1"/>
              </a:buClr>
              <a:buSzPct val="100000"/>
              <a:buNone/>
            </a:pPr>
            <a:r>
              <a:t/>
            </a:r>
            <a:endParaRPr sz="700">
              <a:latin typeface="Arial"/>
              <a:ea typeface="Arial"/>
              <a:cs typeface="Arial"/>
              <a:sym typeface="Arial"/>
            </a:endParaRPr>
          </a:p>
          <a:p>
            <a:pPr indent="-228600" lvl="0" marL="228600" rtl="0" algn="l">
              <a:lnSpc>
                <a:spcPct val="90000"/>
              </a:lnSpc>
              <a:spcBef>
                <a:spcPts val="1000"/>
              </a:spcBef>
              <a:spcAft>
                <a:spcPts val="0"/>
              </a:spcAft>
              <a:buClr>
                <a:schemeClr val="dk1"/>
              </a:buClr>
              <a:buSzPct val="100000"/>
              <a:buChar char="•"/>
            </a:pPr>
            <a:r>
              <a:rPr b="1" lang="en-US" sz="1600">
                <a:latin typeface="Arial"/>
                <a:ea typeface="Arial"/>
                <a:cs typeface="Arial"/>
                <a:sym typeface="Arial"/>
              </a:rPr>
              <a:t>Accurate diagnosis</a:t>
            </a:r>
            <a:endParaRPr b="1" sz="1600">
              <a:latin typeface="Arial"/>
              <a:ea typeface="Arial"/>
              <a:cs typeface="Arial"/>
              <a:sym typeface="Arial"/>
            </a:endParaRPr>
          </a:p>
          <a:p>
            <a:pPr indent="-228600" lvl="1" marL="685800" rtl="0" algn="l">
              <a:lnSpc>
                <a:spcPct val="90000"/>
              </a:lnSpc>
              <a:spcBef>
                <a:spcPts val="500"/>
              </a:spcBef>
              <a:spcAft>
                <a:spcPts val="0"/>
              </a:spcAft>
              <a:buClr>
                <a:schemeClr val="dk1"/>
              </a:buClr>
              <a:buSzPct val="100000"/>
              <a:buChar char="•"/>
            </a:pPr>
            <a:r>
              <a:rPr lang="en-US" sz="1400">
                <a:latin typeface="Arial"/>
                <a:ea typeface="Arial"/>
                <a:cs typeface="Arial"/>
                <a:sym typeface="Arial"/>
              </a:rPr>
              <a:t>Lay provider HTS equivalent accuracy to HCWs RDTs and </a:t>
            </a:r>
            <a:r>
              <a:rPr lang="en-US" sz="1400" u="sng">
                <a:latin typeface="Arial"/>
                <a:ea typeface="Arial"/>
                <a:cs typeface="Arial"/>
                <a:sym typeface="Arial"/>
              </a:rPr>
              <a:t>equivalent to laboratory methods </a:t>
            </a:r>
            <a:r>
              <a:rPr lang="en-US" sz="1400">
                <a:latin typeface="Arial"/>
                <a:ea typeface="Arial"/>
                <a:cs typeface="Arial"/>
                <a:sym typeface="Arial"/>
              </a:rPr>
              <a:t>(EIA/WB)</a:t>
            </a:r>
            <a:endParaRPr/>
          </a:p>
          <a:p>
            <a:pPr indent="-228600" lvl="1" marL="685800" rtl="0" algn="l">
              <a:lnSpc>
                <a:spcPct val="90000"/>
              </a:lnSpc>
              <a:spcBef>
                <a:spcPts val="500"/>
              </a:spcBef>
              <a:spcAft>
                <a:spcPts val="0"/>
              </a:spcAft>
              <a:buClr>
                <a:schemeClr val="dk1"/>
              </a:buClr>
              <a:buSzPct val="100000"/>
              <a:buChar char="•"/>
            </a:pPr>
            <a:r>
              <a:rPr lang="en-US" sz="1400">
                <a:latin typeface="Arial"/>
                <a:ea typeface="Arial"/>
                <a:cs typeface="Arial"/>
                <a:sym typeface="Arial"/>
              </a:rPr>
              <a:t>Fewer indeterminate/inconclusive results = easier messaging &amp; more people able to start ART and PrEP faster which is key</a:t>
            </a:r>
            <a:endParaRPr/>
          </a:p>
          <a:p>
            <a:pPr indent="-228600" lvl="1" marL="685800" rtl="0" algn="l">
              <a:lnSpc>
                <a:spcPct val="90000"/>
              </a:lnSpc>
              <a:spcBef>
                <a:spcPts val="500"/>
              </a:spcBef>
              <a:spcAft>
                <a:spcPts val="0"/>
              </a:spcAft>
              <a:buClr>
                <a:schemeClr val="dk1"/>
              </a:buClr>
              <a:buSzPct val="100000"/>
              <a:buChar char="•"/>
            </a:pPr>
            <a:r>
              <a:rPr lang="en-US" sz="1400">
                <a:latin typeface="Arial"/>
                <a:ea typeface="Arial"/>
                <a:cs typeface="Arial"/>
                <a:sym typeface="Arial"/>
              </a:rPr>
              <a:t>Labs still have important work to provide support &amp; supervision for HTS – shifting to RDTs and lay providers doesn’t  takeaway but adds to their work</a:t>
            </a:r>
            <a:endParaRPr/>
          </a:p>
          <a:p>
            <a:pPr indent="-187515" lvl="1" marL="685800" rtl="0" algn="l">
              <a:lnSpc>
                <a:spcPct val="90000"/>
              </a:lnSpc>
              <a:spcBef>
                <a:spcPts val="500"/>
              </a:spcBef>
              <a:spcAft>
                <a:spcPts val="0"/>
              </a:spcAft>
              <a:buClr>
                <a:schemeClr val="dk1"/>
              </a:buClr>
              <a:buSzPct val="100000"/>
              <a:buNone/>
            </a:pPr>
            <a:r>
              <a:t/>
            </a:r>
            <a:endParaRPr sz="700">
              <a:latin typeface="Arial"/>
              <a:ea typeface="Arial"/>
              <a:cs typeface="Arial"/>
              <a:sym typeface="Arial"/>
            </a:endParaRPr>
          </a:p>
          <a:p>
            <a:pPr indent="-228600" lvl="0" marL="228600" rtl="0" algn="l">
              <a:lnSpc>
                <a:spcPct val="90000"/>
              </a:lnSpc>
              <a:spcBef>
                <a:spcPts val="1000"/>
              </a:spcBef>
              <a:spcAft>
                <a:spcPts val="0"/>
              </a:spcAft>
              <a:buClr>
                <a:schemeClr val="dk1"/>
              </a:buClr>
              <a:buSzPct val="100000"/>
              <a:buChar char="•"/>
            </a:pPr>
            <a:r>
              <a:rPr b="1" lang="en-US" sz="1600">
                <a:latin typeface="Arial"/>
                <a:ea typeface="Arial"/>
                <a:cs typeface="Arial"/>
                <a:sym typeface="Arial"/>
              </a:rPr>
              <a:t>Same day start</a:t>
            </a:r>
            <a:endParaRPr/>
          </a:p>
          <a:p>
            <a:pPr indent="-228600" lvl="1" marL="685800" rtl="0" algn="l">
              <a:lnSpc>
                <a:spcPct val="90000"/>
              </a:lnSpc>
              <a:spcBef>
                <a:spcPts val="500"/>
              </a:spcBef>
              <a:spcAft>
                <a:spcPts val="0"/>
              </a:spcAft>
              <a:buClr>
                <a:schemeClr val="dk1"/>
              </a:buClr>
              <a:buSzPct val="100000"/>
              <a:buChar char="•"/>
            </a:pPr>
            <a:r>
              <a:rPr lang="en-US" sz="1400">
                <a:latin typeface="Arial"/>
                <a:ea typeface="Arial"/>
                <a:cs typeface="Arial"/>
                <a:sym typeface="Arial"/>
              </a:rPr>
              <a:t>RDTs have much faster turnaround time than lab-based testing</a:t>
            </a:r>
            <a:endParaRPr/>
          </a:p>
          <a:p>
            <a:pPr indent="-228600" lvl="1" marL="685800" rtl="0" algn="l">
              <a:lnSpc>
                <a:spcPct val="90000"/>
              </a:lnSpc>
              <a:spcBef>
                <a:spcPts val="500"/>
              </a:spcBef>
              <a:spcAft>
                <a:spcPts val="0"/>
              </a:spcAft>
              <a:buClr>
                <a:schemeClr val="dk1"/>
              </a:buClr>
              <a:buSzPct val="100000"/>
              <a:buChar char="•"/>
            </a:pPr>
            <a:r>
              <a:rPr lang="en-US" sz="1400">
                <a:latin typeface="Arial"/>
                <a:ea typeface="Arial"/>
                <a:cs typeface="Arial"/>
                <a:sym typeface="Arial"/>
              </a:rPr>
              <a:t>RDTs enable decentralization of confirmation testing which is key </a:t>
            </a:r>
            <a:endParaRPr/>
          </a:p>
          <a:p>
            <a:pPr indent="-228600" lvl="1" marL="685800" rtl="0" algn="l">
              <a:lnSpc>
                <a:spcPct val="90000"/>
              </a:lnSpc>
              <a:spcBef>
                <a:spcPts val="500"/>
              </a:spcBef>
              <a:spcAft>
                <a:spcPts val="0"/>
              </a:spcAft>
              <a:buClr>
                <a:schemeClr val="dk1"/>
              </a:buClr>
              <a:buSzPct val="100000"/>
              <a:buChar char="•"/>
            </a:pPr>
            <a:r>
              <a:rPr lang="en-US" sz="1400">
                <a:latin typeface="Arial"/>
                <a:ea typeface="Arial"/>
                <a:cs typeface="Arial"/>
                <a:sym typeface="Arial"/>
              </a:rPr>
              <a:t>People get to start PrEP &amp; ART same day</a:t>
            </a:r>
            <a:endParaRPr/>
          </a:p>
          <a:p>
            <a:pPr indent="-146367" lvl="1" marL="685800" rtl="0" algn="l">
              <a:lnSpc>
                <a:spcPct val="90000"/>
              </a:lnSpc>
              <a:spcBef>
                <a:spcPts val="500"/>
              </a:spcBef>
              <a:spcAft>
                <a:spcPts val="0"/>
              </a:spcAft>
              <a:buClr>
                <a:schemeClr val="dk1"/>
              </a:buClr>
              <a:buSzPct val="100000"/>
              <a:buNone/>
            </a:pPr>
            <a:r>
              <a:t/>
            </a:r>
            <a:endParaRPr sz="1400">
              <a:latin typeface="Arial"/>
              <a:ea typeface="Arial"/>
              <a:cs typeface="Arial"/>
              <a:sym typeface="Arial"/>
            </a:endParaRPr>
          </a:p>
          <a:p>
            <a:pPr indent="-228600" lvl="0" marL="228600" rtl="0" algn="l">
              <a:lnSpc>
                <a:spcPct val="90000"/>
              </a:lnSpc>
              <a:spcBef>
                <a:spcPts val="1000"/>
              </a:spcBef>
              <a:spcAft>
                <a:spcPts val="0"/>
              </a:spcAft>
              <a:buClr>
                <a:schemeClr val="dk1"/>
              </a:buClr>
              <a:buSzPct val="100000"/>
              <a:buChar char="•"/>
            </a:pPr>
            <a:r>
              <a:rPr b="1" lang="en-US" sz="1800"/>
              <a:t>Many countries (mainly in ESA) have reached or are near to reaching –RDTs made it possible</a:t>
            </a:r>
            <a:endParaRPr b="1" sz="1800">
              <a:latin typeface="Arial"/>
              <a:ea typeface="Arial"/>
              <a:cs typeface="Arial"/>
              <a:sym typeface="Arial"/>
            </a:endParaRPr>
          </a:p>
        </p:txBody>
      </p:sp>
      <p:pic>
        <p:nvPicPr>
          <p:cNvPr id="518" name="Google Shape;518;p25"/>
          <p:cNvPicPr preferRelativeResize="0"/>
          <p:nvPr/>
        </p:nvPicPr>
        <p:blipFill rotWithShape="1">
          <a:blip r:embed="rId3">
            <a:alphaModFix/>
          </a:blip>
          <a:srcRect b="0" l="0" r="1102" t="0"/>
          <a:stretch/>
        </p:blipFill>
        <p:spPr>
          <a:xfrm>
            <a:off x="265142" y="1211438"/>
            <a:ext cx="2636142" cy="3711951"/>
          </a:xfrm>
          <a:prstGeom prst="rect">
            <a:avLst/>
          </a:prstGeom>
          <a:noFill/>
          <a:ln>
            <a:noFill/>
          </a:ln>
        </p:spPr>
      </p:pic>
      <p:sp>
        <p:nvSpPr>
          <p:cNvPr id="519" name="Google Shape;519;p25"/>
          <p:cNvSpPr txBox="1"/>
          <p:nvPr/>
        </p:nvSpPr>
        <p:spPr>
          <a:xfrm>
            <a:off x="49349" y="6538912"/>
            <a:ext cx="758992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100">
                <a:solidFill>
                  <a:schemeClr val="dk1"/>
                </a:solidFill>
                <a:latin typeface="Arial"/>
                <a:ea typeface="Arial"/>
                <a:cs typeface="Arial"/>
                <a:sym typeface="Arial"/>
              </a:rPr>
              <a:t>Source: Wagner 2023; Derksen 2015; Kennedy 2017; WHO 2019</a:t>
            </a:r>
            <a:endParaRPr i="1" sz="1100">
              <a:solidFill>
                <a:schemeClr val="dk1"/>
              </a:solidFill>
              <a:latin typeface="Calibri"/>
              <a:ea typeface="Calibri"/>
              <a:cs typeface="Calibri"/>
              <a:sym typeface="Calibri"/>
            </a:endParaRPr>
          </a:p>
        </p:txBody>
      </p:sp>
      <p:sp>
        <p:nvSpPr>
          <p:cNvPr id="520" name="Google Shape;52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Image result for who logo" id="521" name="Google Shape;521;p25"/>
          <p:cNvPicPr preferRelativeResize="0"/>
          <p:nvPr/>
        </p:nvPicPr>
        <p:blipFill rotWithShape="1">
          <a:blip r:embed="rId4">
            <a:alphaModFix/>
          </a:blip>
          <a:srcRect b="0" l="0" r="0" t="0"/>
          <a:stretch/>
        </p:blipFill>
        <p:spPr>
          <a:xfrm>
            <a:off x="10400952" y="6186656"/>
            <a:ext cx="1614562" cy="500136"/>
          </a:xfrm>
          <a:prstGeom prst="rect">
            <a:avLst/>
          </a:prstGeom>
          <a:solidFill>
            <a:schemeClr val="lt1"/>
          </a:solidFill>
          <a:ln>
            <a:noFill/>
          </a:ln>
        </p:spPr>
      </p:pic>
      <p:pic>
        <p:nvPicPr>
          <p:cNvPr id="522" name="Google Shape;522;p25"/>
          <p:cNvPicPr preferRelativeResize="0"/>
          <p:nvPr/>
        </p:nvPicPr>
        <p:blipFill rotWithShape="1">
          <a:blip r:embed="rId5">
            <a:alphaModFix/>
          </a:blip>
          <a:srcRect b="0" l="0" r="0" t="0"/>
          <a:stretch/>
        </p:blipFill>
        <p:spPr>
          <a:xfrm>
            <a:off x="1018870" y="1949542"/>
            <a:ext cx="2825439" cy="3875923"/>
          </a:xfrm>
          <a:prstGeom prst="rect">
            <a:avLst/>
          </a:prstGeom>
          <a:noFill/>
          <a:ln>
            <a:noFill/>
          </a:ln>
        </p:spPr>
      </p:pic>
      <p:sp>
        <p:nvSpPr>
          <p:cNvPr id="523" name="Google Shape;523;p25"/>
          <p:cNvSpPr/>
          <p:nvPr/>
        </p:nvSpPr>
        <p:spPr>
          <a:xfrm>
            <a:off x="49349" y="10962"/>
            <a:ext cx="12192000" cy="1096219"/>
          </a:xfrm>
          <a:prstGeom prst="rect">
            <a:avLst/>
          </a:prstGeom>
          <a:solidFill>
            <a:srgbClr val="0070C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rgbClr val="F6F6F6"/>
                </a:solidFill>
                <a:latin typeface="Calibri"/>
                <a:ea typeface="Calibri"/>
                <a:cs typeface="Calibri"/>
                <a:sym typeface="Calibri"/>
              </a:rPr>
              <a:t>Why lay provider testing and rapid testing?</a:t>
            </a:r>
            <a:endParaRPr sz="3600">
              <a:solidFill>
                <a:srgbClr val="F6F6F6"/>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descr="A graph of a graph showing the number of hiv infections&#10;&#10;Description automatically generated" id="146" name="Google Shape;146;p3"/>
          <p:cNvPicPr preferRelativeResize="0"/>
          <p:nvPr>
            <p:ph idx="1" type="body"/>
          </p:nvPr>
        </p:nvPicPr>
        <p:blipFill rotWithShape="1">
          <a:blip r:embed="rId3">
            <a:alphaModFix/>
          </a:blip>
          <a:srcRect b="0" l="0" r="0" t="0"/>
          <a:stretch/>
        </p:blipFill>
        <p:spPr>
          <a:xfrm>
            <a:off x="5548877" y="1341415"/>
            <a:ext cx="2769745" cy="2488942"/>
          </a:xfrm>
          <a:prstGeom prst="rect">
            <a:avLst/>
          </a:prstGeom>
          <a:noFill/>
          <a:ln>
            <a:noFill/>
          </a:ln>
        </p:spPr>
      </p:pic>
      <p:sp>
        <p:nvSpPr>
          <p:cNvPr id="147" name="Google Shape;147;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8" name="Google Shape;148;p3"/>
          <p:cNvSpPr txBox="1"/>
          <p:nvPr/>
        </p:nvSpPr>
        <p:spPr>
          <a:xfrm>
            <a:off x="10045575" y="632012"/>
            <a:ext cx="2402829" cy="606998"/>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Clr>
                <a:srgbClr val="000000"/>
              </a:buClr>
              <a:buFont typeface="Calibri"/>
              <a:buNone/>
            </a:pPr>
            <a:r>
              <a:rPr b="0" lang="en-US" sz="100">
                <a:solidFill>
                  <a:srgbClr val="FFFFFF"/>
                </a:solidFill>
                <a:latin typeface="Calibri"/>
                <a:ea typeface="Calibri"/>
                <a:cs typeface="Calibri"/>
                <a:sym typeface="Calibri"/>
              </a:rPr>
              <a:t>.</a:t>
            </a:r>
            <a:endParaRPr/>
          </a:p>
        </p:txBody>
      </p:sp>
      <p:sp>
        <p:nvSpPr>
          <p:cNvPr id="149" name="Google Shape;149;p3"/>
          <p:cNvSpPr/>
          <p:nvPr/>
        </p:nvSpPr>
        <p:spPr>
          <a:xfrm>
            <a:off x="22254" y="8420"/>
            <a:ext cx="12192000" cy="1175575"/>
          </a:xfrm>
          <a:prstGeom prst="rect">
            <a:avLst/>
          </a:prstGeom>
          <a:solidFill>
            <a:srgbClr val="0070C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libri"/>
                <a:ea typeface="Calibri"/>
                <a:cs typeface="Calibri"/>
                <a:sym typeface="Calibri"/>
              </a:rPr>
              <a:t> Declining treatment-adjusted prevalence and positivi</a:t>
            </a:r>
            <a:r>
              <a:rPr lang="en-US" sz="2800">
                <a:solidFill>
                  <a:schemeClr val="lt1"/>
                </a:solidFill>
                <a:latin typeface="Calibri"/>
                <a:ea typeface="Calibri"/>
                <a:cs typeface="Calibri"/>
                <a:sym typeface="Calibri"/>
              </a:rPr>
              <a:t>ty  </a:t>
            </a:r>
            <a:r>
              <a:rPr b="1" lang="en-US" sz="2800">
                <a:solidFill>
                  <a:schemeClr val="lt1"/>
                </a:solidFill>
                <a:latin typeface="Calibri"/>
                <a:ea typeface="Calibri"/>
                <a:cs typeface="Calibri"/>
                <a:sym typeface="Calibri"/>
              </a:rPr>
              <a:t>and </a:t>
            </a:r>
            <a:r>
              <a:rPr b="1" lang="en-US" sz="2400">
                <a:solidFill>
                  <a:schemeClr val="lt1"/>
                </a:solidFill>
                <a:latin typeface="Calibri"/>
                <a:ea typeface="Calibri"/>
                <a:cs typeface="Calibri"/>
                <a:sym typeface="Calibri"/>
              </a:rPr>
              <a:t>Reductions in the number of new HIV infections</a:t>
            </a:r>
            <a:br>
              <a:rPr b="1" lang="en-US" sz="2400">
                <a:solidFill>
                  <a:schemeClr val="lt1"/>
                </a:solidFill>
                <a:latin typeface="Calibri"/>
                <a:ea typeface="Calibri"/>
                <a:cs typeface="Calibri"/>
                <a:sym typeface="Calibri"/>
              </a:rPr>
            </a:br>
            <a:r>
              <a:rPr b="1" lang="en-US" sz="2400">
                <a:solidFill>
                  <a:schemeClr val="lt1"/>
                </a:solidFill>
                <a:latin typeface="Calibri"/>
                <a:ea typeface="Calibri"/>
                <a:cs typeface="Calibri"/>
                <a:sym typeface="Calibri"/>
              </a:rPr>
              <a:t>2000-2021</a:t>
            </a:r>
            <a:endParaRPr b="1" sz="2400">
              <a:solidFill>
                <a:schemeClr val="lt1"/>
              </a:solidFill>
              <a:latin typeface="Calibri"/>
              <a:ea typeface="Calibri"/>
              <a:cs typeface="Calibri"/>
              <a:sym typeface="Calibri"/>
            </a:endParaRPr>
          </a:p>
        </p:txBody>
      </p:sp>
      <p:pic>
        <p:nvPicPr>
          <p:cNvPr descr="A graph of a disease&#10;&#10;Description automatically generated with medium confidence" id="150" name="Google Shape;150;p3"/>
          <p:cNvPicPr preferRelativeResize="0"/>
          <p:nvPr/>
        </p:nvPicPr>
        <p:blipFill rotWithShape="1">
          <a:blip r:embed="rId5">
            <a:alphaModFix/>
          </a:blip>
          <a:srcRect b="0" l="0" r="0" t="0"/>
          <a:stretch/>
        </p:blipFill>
        <p:spPr>
          <a:xfrm>
            <a:off x="8961558" y="1228928"/>
            <a:ext cx="3013000" cy="2749803"/>
          </a:xfrm>
          <a:prstGeom prst="rect">
            <a:avLst/>
          </a:prstGeom>
          <a:noFill/>
          <a:ln>
            <a:noFill/>
          </a:ln>
        </p:spPr>
      </p:pic>
      <p:sp>
        <p:nvSpPr>
          <p:cNvPr id="151" name="Google Shape;151;p3"/>
          <p:cNvSpPr txBox="1"/>
          <p:nvPr/>
        </p:nvSpPr>
        <p:spPr>
          <a:xfrm>
            <a:off x="10045575" y="632013"/>
            <a:ext cx="2402829" cy="606998"/>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Clr>
                <a:srgbClr val="000000"/>
              </a:buClr>
              <a:buFont typeface="Calibri"/>
              <a:buNone/>
            </a:pPr>
            <a:r>
              <a:rPr b="0" lang="en-US" sz="100">
                <a:solidFill>
                  <a:srgbClr val="FFFFFF"/>
                </a:solidFill>
                <a:latin typeface="Calibri"/>
                <a:ea typeface="Calibri"/>
                <a:cs typeface="Calibri"/>
                <a:sym typeface="Calibri"/>
              </a:rPr>
              <a:t>.</a:t>
            </a:r>
            <a:endParaRPr/>
          </a:p>
        </p:txBody>
      </p:sp>
      <p:sp>
        <p:nvSpPr>
          <p:cNvPr id="152" name="Google Shape;152;p3"/>
          <p:cNvSpPr txBox="1"/>
          <p:nvPr/>
        </p:nvSpPr>
        <p:spPr>
          <a:xfrm>
            <a:off x="8610600" y="3633794"/>
            <a:ext cx="30130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West and Central Africa</a:t>
            </a:r>
            <a:endParaRPr/>
          </a:p>
        </p:txBody>
      </p:sp>
      <p:sp>
        <p:nvSpPr>
          <p:cNvPr id="153" name="Google Shape;153;p3"/>
          <p:cNvSpPr txBox="1"/>
          <p:nvPr/>
        </p:nvSpPr>
        <p:spPr>
          <a:xfrm>
            <a:off x="5138632" y="6486025"/>
            <a:ext cx="5147596" cy="276999"/>
          </a:xfrm>
          <a:prstGeom prst="rect">
            <a:avLst/>
          </a:prstGeom>
          <a:solidFill>
            <a:schemeClr val="lt1"/>
          </a:solidFill>
          <a:ln>
            <a:noFill/>
          </a:ln>
        </p:spPr>
        <p:txBody>
          <a:bodyPr anchorCtr="0" anchor="t" bIns="45700" lIns="91425" spcFirstLastPara="1" rIns="91425" wrap="square" tIns="45700">
            <a:spAutoFit/>
          </a:bodyPr>
          <a:lstStyle/>
          <a:p>
            <a:pPr indent="0" lvl="0" marL="7144" marR="0" rtl="0" algn="l">
              <a:spcBef>
                <a:spcPts val="0"/>
              </a:spcBef>
              <a:spcAft>
                <a:spcPts val="0"/>
              </a:spcAft>
              <a:buNone/>
            </a:pPr>
            <a:r>
              <a:rPr lang="en-US" sz="1200">
                <a:solidFill>
                  <a:srgbClr val="3F3F3F"/>
                </a:solidFill>
                <a:latin typeface="Calibri"/>
                <a:ea typeface="Calibri"/>
                <a:cs typeface="Calibri"/>
                <a:sym typeface="Calibri"/>
              </a:rPr>
              <a:t>Treatment-adjusted prevalence</a:t>
            </a:r>
            <a:endParaRPr/>
          </a:p>
        </p:txBody>
      </p:sp>
      <p:sp>
        <p:nvSpPr>
          <p:cNvPr id="154" name="Google Shape;154;p3"/>
          <p:cNvSpPr/>
          <p:nvPr/>
        </p:nvSpPr>
        <p:spPr>
          <a:xfrm>
            <a:off x="4802398" y="3807275"/>
            <a:ext cx="249160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Eastern and Southern Africa</a:t>
            </a:r>
            <a:endParaRPr/>
          </a:p>
        </p:txBody>
      </p:sp>
      <p:sp>
        <p:nvSpPr>
          <p:cNvPr id="155" name="Google Shape;155;p3"/>
          <p:cNvSpPr txBox="1"/>
          <p:nvPr/>
        </p:nvSpPr>
        <p:spPr>
          <a:xfrm>
            <a:off x="455885" y="1300442"/>
            <a:ext cx="5084579"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Treatment-adjusted prevalence and HTS positivity rate has declined below 5 most in most of the countries (high and low burden) and will continue to decline as we reach closer to the 1</a:t>
            </a:r>
            <a:r>
              <a:rPr baseline="30000" lang="en-US" sz="1800">
                <a:solidFill>
                  <a:schemeClr val="dk1"/>
                </a:solidFill>
                <a:latin typeface="Calibri"/>
                <a:ea typeface="Calibri"/>
                <a:cs typeface="Calibri"/>
                <a:sym typeface="Calibri"/>
              </a:rPr>
              <a:t>st</a:t>
            </a:r>
            <a:r>
              <a:rPr lang="en-US" sz="1800">
                <a:solidFill>
                  <a:schemeClr val="dk1"/>
                </a:solidFill>
                <a:latin typeface="Calibri"/>
                <a:ea typeface="Calibri"/>
                <a:cs typeface="Calibri"/>
                <a:sym typeface="Calibri"/>
              </a:rPr>
              <a:t> 95</a:t>
            </a:r>
            <a:endParaRPr/>
          </a:p>
        </p:txBody>
      </p:sp>
      <p:sp>
        <p:nvSpPr>
          <p:cNvPr id="156" name="Google Shape;156;p3"/>
          <p:cNvSpPr txBox="1"/>
          <p:nvPr/>
        </p:nvSpPr>
        <p:spPr>
          <a:xfrm>
            <a:off x="272067" y="6613178"/>
            <a:ext cx="6377940" cy="3000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50">
                <a:solidFill>
                  <a:srgbClr val="7F7F7F"/>
                </a:solidFill>
                <a:latin typeface="Calibri"/>
                <a:ea typeface="Calibri"/>
                <a:cs typeface="Calibri"/>
                <a:sym typeface="Calibri"/>
              </a:rPr>
              <a:t>Source: UNAIDS 2023 estimates and UNAIDS GAM reporting</a:t>
            </a:r>
            <a:endParaRPr sz="1350">
              <a:solidFill>
                <a:srgbClr val="7F7F7F"/>
              </a:solidFill>
              <a:latin typeface="Calibri"/>
              <a:ea typeface="Calibri"/>
              <a:cs typeface="Calibri"/>
              <a:sym typeface="Calibri"/>
            </a:endParaRPr>
          </a:p>
        </p:txBody>
      </p:sp>
      <p:sp>
        <p:nvSpPr>
          <p:cNvPr id="157" name="Google Shape;157;p3"/>
          <p:cNvSpPr txBox="1"/>
          <p:nvPr/>
        </p:nvSpPr>
        <p:spPr>
          <a:xfrm>
            <a:off x="7294003" y="4020281"/>
            <a:ext cx="5048979"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72% of reporting countries have revised testing guidance to implement a 3-test strategy as recommended by WHO</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76% of reporting countries are on track to procure for a 3-test strategy in 2024/2025.</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Additional countries are also in the process of planning their transition, some of which may be included in the Next Gen Marketing SI.</a:t>
            </a:r>
            <a:endParaRPr/>
          </a:p>
        </p:txBody>
      </p:sp>
      <p:sp>
        <p:nvSpPr>
          <p:cNvPr id="158" name="Google Shape;158;p3"/>
          <p:cNvSpPr txBox="1"/>
          <p:nvPr/>
        </p:nvSpPr>
        <p:spPr>
          <a:xfrm>
            <a:off x="7516052" y="6253682"/>
            <a:ext cx="6377940" cy="3000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50">
                <a:solidFill>
                  <a:srgbClr val="7F7F7F"/>
                </a:solidFill>
                <a:latin typeface="Calibri"/>
                <a:ea typeface="Calibri"/>
                <a:cs typeface="Calibri"/>
                <a:sym typeface="Calibri"/>
              </a:rPr>
              <a:t>Source: Global fund reporting</a:t>
            </a:r>
            <a:endParaRPr sz="1350">
              <a:solidFill>
                <a:srgbClr val="7F7F7F"/>
              </a:solidFill>
              <a:latin typeface="Calibri"/>
              <a:ea typeface="Calibri"/>
              <a:cs typeface="Calibri"/>
              <a:sym typeface="Calibri"/>
            </a:endParaRPr>
          </a:p>
        </p:txBody>
      </p:sp>
      <p:pic>
        <p:nvPicPr>
          <p:cNvPr descr="A screenshot of a graph&#10;&#10;Description automatically generated" id="159" name="Google Shape;159;p3"/>
          <p:cNvPicPr preferRelativeResize="0"/>
          <p:nvPr/>
        </p:nvPicPr>
        <p:blipFill rotWithShape="1">
          <a:blip r:embed="rId6">
            <a:alphaModFix/>
          </a:blip>
          <a:srcRect b="0" l="0" r="0" t="0"/>
          <a:stretch/>
        </p:blipFill>
        <p:spPr>
          <a:xfrm>
            <a:off x="266733" y="2651974"/>
            <a:ext cx="4162425" cy="3810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4"/>
          <p:cNvSpPr/>
          <p:nvPr/>
        </p:nvSpPr>
        <p:spPr>
          <a:xfrm>
            <a:off x="0" y="23380"/>
            <a:ext cx="12192000" cy="1094874"/>
          </a:xfrm>
          <a:prstGeom prst="rect">
            <a:avLst/>
          </a:prstGeom>
          <a:solidFill>
            <a:srgbClr val="0070C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Calibri"/>
                <a:ea typeface="Calibri"/>
                <a:cs typeface="Calibri"/>
                <a:sym typeface="Calibri"/>
              </a:rPr>
              <a:t>     Adapting National HIV Testing Strategies</a:t>
            </a:r>
            <a:endParaRPr b="1" sz="3600">
              <a:solidFill>
                <a:schemeClr val="lt1"/>
              </a:solidFill>
              <a:latin typeface="Calibri"/>
              <a:ea typeface="Calibri"/>
              <a:cs typeface="Calibri"/>
              <a:sym typeface="Calibri"/>
            </a:endParaRPr>
          </a:p>
          <a:p>
            <a:pPr indent="0" lvl="0" marL="0" marR="0" rtl="0" algn="ctr">
              <a:spcBef>
                <a:spcPts val="0"/>
              </a:spcBef>
              <a:spcAft>
                <a:spcPts val="0"/>
              </a:spcAft>
              <a:buNone/>
            </a:pPr>
            <a:r>
              <a:rPr b="1" lang="en-US" sz="3600">
                <a:solidFill>
                  <a:schemeClr val="lt1"/>
                </a:solidFill>
                <a:latin typeface="Calibri"/>
                <a:ea typeface="Calibri"/>
                <a:cs typeface="Calibri"/>
                <a:sym typeface="Calibri"/>
              </a:rPr>
              <a:t>Selection of test kits</a:t>
            </a:r>
            <a:endParaRPr b="1" sz="3600">
              <a:solidFill>
                <a:schemeClr val="lt1"/>
              </a:solidFill>
              <a:latin typeface="Calibri"/>
              <a:ea typeface="Calibri"/>
              <a:cs typeface="Calibri"/>
              <a:sym typeface="Calibri"/>
            </a:endParaRPr>
          </a:p>
        </p:txBody>
      </p:sp>
      <p:sp>
        <p:nvSpPr>
          <p:cNvPr id="166" name="Google Shape;166;p4"/>
          <p:cNvSpPr txBox="1"/>
          <p:nvPr>
            <p:ph idx="1" type="body"/>
          </p:nvPr>
        </p:nvSpPr>
        <p:spPr>
          <a:xfrm>
            <a:off x="6429374" y="3019810"/>
            <a:ext cx="5594787" cy="2201406"/>
          </a:xfrm>
          <a:prstGeom prst="rect">
            <a:avLst/>
          </a:prstGeom>
          <a:solidFill>
            <a:srgbClr val="DDEAF6"/>
          </a:solidFill>
          <a:ln cap="flat" cmpd="sng" w="22225">
            <a:solidFill>
              <a:srgbClr val="31538F"/>
            </a:solidFill>
            <a:prstDash val="dash"/>
            <a:round/>
            <a:headEnd len="sm" w="sm" type="none"/>
            <a:tailEnd len="sm" w="sm" type="none"/>
          </a:ln>
        </p:spPr>
        <p:txBody>
          <a:bodyPr anchorCtr="0" anchor="t" bIns="45700" lIns="91425" spcFirstLastPara="1" rIns="91425" wrap="square" tIns="45700">
            <a:noAutofit/>
          </a:bodyPr>
          <a:lstStyle/>
          <a:p>
            <a:pPr indent="-228600" lvl="0" marL="228600" rtl="0" algn="l">
              <a:lnSpc>
                <a:spcPct val="150000"/>
              </a:lnSpc>
              <a:spcBef>
                <a:spcPts val="0"/>
              </a:spcBef>
              <a:spcAft>
                <a:spcPts val="0"/>
              </a:spcAft>
              <a:buClr>
                <a:srgbClr val="385623"/>
              </a:buClr>
              <a:buSzPts val="2210"/>
              <a:buChar char="•"/>
            </a:pPr>
            <a:r>
              <a:rPr b="1" lang="en-US" sz="1700"/>
              <a:t>Ensure that the testing strategy has a positive predictive value ≥99% (PPV)</a:t>
            </a:r>
            <a:endParaRPr/>
          </a:p>
          <a:p>
            <a:pPr indent="-228600" lvl="1" marL="685800" rtl="0" algn="l">
              <a:lnSpc>
                <a:spcPct val="150000"/>
              </a:lnSpc>
              <a:spcBef>
                <a:spcPts val="500"/>
              </a:spcBef>
              <a:spcAft>
                <a:spcPts val="0"/>
              </a:spcAft>
              <a:buClr>
                <a:srgbClr val="000000"/>
              </a:buClr>
              <a:buSzPts val="1700"/>
              <a:buFont typeface="Noto Sans Symbols"/>
              <a:buChar char="▪"/>
            </a:pPr>
            <a:r>
              <a:rPr lang="en-US" sz="1700"/>
              <a:t>Meaning of the persons classified as HIV+, ≥99% will truly be living with HIV</a:t>
            </a:r>
            <a:endParaRPr/>
          </a:p>
          <a:p>
            <a:pPr indent="-228600" lvl="1" marL="685800" rtl="0" algn="l">
              <a:lnSpc>
                <a:spcPct val="150000"/>
              </a:lnSpc>
              <a:spcBef>
                <a:spcPts val="500"/>
              </a:spcBef>
              <a:spcAft>
                <a:spcPts val="0"/>
              </a:spcAft>
              <a:buClr>
                <a:srgbClr val="000000"/>
              </a:buClr>
              <a:buSzPts val="1700"/>
              <a:buFont typeface="Noto Sans Symbols"/>
              <a:buChar char="▪"/>
            </a:pPr>
            <a:r>
              <a:rPr lang="en-US" sz="1700"/>
              <a:t>PPV depends on the positivity rate among the testing population </a:t>
            </a:r>
            <a:endParaRPr b="1" sz="1700"/>
          </a:p>
          <a:p>
            <a:pPr indent="-120650" lvl="0" marL="228600" rtl="0" algn="l">
              <a:lnSpc>
                <a:spcPct val="150000"/>
              </a:lnSpc>
              <a:spcBef>
                <a:spcPts val="1000"/>
              </a:spcBef>
              <a:spcAft>
                <a:spcPts val="0"/>
              </a:spcAft>
              <a:buClr>
                <a:schemeClr val="dk1"/>
              </a:buClr>
              <a:buSzPts val="1700"/>
              <a:buNone/>
            </a:pPr>
            <a:r>
              <a:t/>
            </a:r>
            <a:endParaRPr sz="1700"/>
          </a:p>
        </p:txBody>
      </p:sp>
      <p:sp>
        <p:nvSpPr>
          <p:cNvPr id="167" name="Google Shape;167;p4"/>
          <p:cNvSpPr/>
          <p:nvPr/>
        </p:nvSpPr>
        <p:spPr>
          <a:xfrm>
            <a:off x="89315" y="1118254"/>
            <a:ext cx="6229350" cy="1674689"/>
          </a:xfrm>
          <a:prstGeom prst="rect">
            <a:avLst/>
          </a:prstGeom>
          <a:solidFill>
            <a:srgbClr val="DDEAF6"/>
          </a:solidFill>
          <a:ln cap="flat" cmpd="sng" w="22225">
            <a:solidFill>
              <a:srgbClr val="31538F"/>
            </a:solidFill>
            <a:prstDash val="dash"/>
            <a:round/>
            <a:headEnd len="sm" w="sm" type="none"/>
            <a:tailEnd len="sm" w="sm" type="none"/>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385623"/>
              </a:buClr>
              <a:buSzPts val="1820"/>
              <a:buFont typeface="Arial"/>
              <a:buChar char="•"/>
            </a:pPr>
            <a:r>
              <a:rPr b="1" lang="en-US" sz="1400">
                <a:solidFill>
                  <a:srgbClr val="000000"/>
                </a:solidFill>
                <a:latin typeface="Calibri"/>
                <a:ea typeface="Calibri"/>
                <a:cs typeface="Calibri"/>
                <a:sym typeface="Calibri"/>
              </a:rPr>
              <a:t>Quality-assured assays, such as WHO prequalified, should be used:</a:t>
            </a:r>
            <a:endParaRPr/>
          </a:p>
          <a:p>
            <a:pPr indent="-88900" lvl="1" marL="457200" marR="0" rtl="0" algn="l">
              <a:lnSpc>
                <a:spcPct val="150000"/>
              </a:lnSpc>
              <a:spcBef>
                <a:spcPts val="0"/>
              </a:spcBef>
              <a:spcAft>
                <a:spcPts val="0"/>
              </a:spcAft>
              <a:buClr>
                <a:srgbClr val="000000"/>
              </a:buClr>
              <a:buSzPts val="1400"/>
              <a:buFont typeface="Noto Sans Symbols"/>
              <a:buChar char="▪"/>
            </a:pPr>
            <a:r>
              <a:rPr b="1" i="0" lang="en-US" sz="1400" u="none" cap="none" strike="noStrike">
                <a:solidFill>
                  <a:srgbClr val="C00000"/>
                </a:solidFill>
                <a:latin typeface="Calibri"/>
                <a:ea typeface="Calibri"/>
                <a:cs typeface="Calibri"/>
                <a:sym typeface="Calibri"/>
              </a:rPr>
              <a:t> A1:  </a:t>
            </a:r>
            <a:r>
              <a:rPr b="1" i="0" lang="en-US" sz="1400" u="sng" cap="none" strike="noStrike">
                <a:solidFill>
                  <a:srgbClr val="C00000"/>
                </a:solidFill>
                <a:latin typeface="Calibri"/>
                <a:ea typeface="Calibri"/>
                <a:cs typeface="Calibri"/>
                <a:sym typeface="Calibri"/>
              </a:rPr>
              <a:t>&gt;</a:t>
            </a:r>
            <a:r>
              <a:rPr b="1" i="0" lang="en-US" sz="1400" u="none" cap="none" strike="noStrike">
                <a:solidFill>
                  <a:srgbClr val="C00000"/>
                </a:solidFill>
                <a:latin typeface="Calibri"/>
                <a:ea typeface="Calibri"/>
                <a:cs typeface="Calibri"/>
                <a:sym typeface="Calibri"/>
              </a:rPr>
              <a:t>99% sensitivity</a:t>
            </a:r>
            <a:r>
              <a:rPr b="1" i="0" lang="en-US" sz="1400" u="none" cap="none" strike="noStrike">
                <a:solidFill>
                  <a:schemeClr val="dk1"/>
                </a:solidFill>
                <a:latin typeface="Calibri"/>
                <a:ea typeface="Calibri"/>
                <a:cs typeface="Calibri"/>
                <a:sym typeface="Calibri"/>
              </a:rPr>
              <a:t>:</a:t>
            </a:r>
            <a:r>
              <a:rPr b="1" i="0" lang="en-US" sz="1400" u="none" cap="none" strike="noStrike">
                <a:solidFill>
                  <a:srgbClr val="C00000"/>
                </a:solidFill>
                <a:latin typeface="Calibri"/>
                <a:ea typeface="Calibri"/>
                <a:cs typeface="Calibri"/>
                <a:sym typeface="Calibri"/>
              </a:rPr>
              <a:t> </a:t>
            </a:r>
            <a:r>
              <a:rPr b="0" i="0" lang="en-US" sz="1400" u="none" cap="none" strike="noStrike">
                <a:solidFill>
                  <a:srgbClr val="000000"/>
                </a:solidFill>
                <a:latin typeface="Calibri"/>
                <a:ea typeface="Calibri"/>
                <a:cs typeface="Calibri"/>
                <a:sym typeface="Calibri"/>
              </a:rPr>
              <a:t> fewer than </a:t>
            </a:r>
            <a:r>
              <a:rPr b="0" i="0" lang="en-US" sz="1400" u="none" cap="none" strike="noStrike">
                <a:solidFill>
                  <a:srgbClr val="C00000"/>
                </a:solidFill>
                <a:latin typeface="Calibri"/>
                <a:ea typeface="Calibri"/>
                <a:cs typeface="Calibri"/>
                <a:sym typeface="Calibri"/>
              </a:rPr>
              <a:t>1 ‘</a:t>
            </a:r>
            <a:r>
              <a:rPr b="0" i="1" lang="en-US" sz="1400" u="none" cap="none" strike="noStrike">
                <a:solidFill>
                  <a:srgbClr val="C00000"/>
                </a:solidFill>
                <a:latin typeface="Calibri"/>
                <a:ea typeface="Calibri"/>
                <a:cs typeface="Calibri"/>
                <a:sym typeface="Calibri"/>
              </a:rPr>
              <a:t>false negative</a:t>
            </a:r>
            <a:r>
              <a:rPr b="0" i="0" lang="en-US" sz="1400" u="none" cap="none" strike="noStrike">
                <a:solidFill>
                  <a:srgbClr val="C00000"/>
                </a:solidFill>
                <a:latin typeface="Calibri"/>
                <a:ea typeface="Calibri"/>
                <a:cs typeface="Calibri"/>
                <a:sym typeface="Calibri"/>
              </a:rPr>
              <a:t>’</a:t>
            </a:r>
            <a:r>
              <a:rPr b="0" i="0" lang="en-US" sz="1400" u="none" cap="none" strike="noStrike">
                <a:solidFill>
                  <a:srgbClr val="000000"/>
                </a:solidFill>
                <a:latin typeface="Calibri"/>
                <a:ea typeface="Calibri"/>
                <a:cs typeface="Calibri"/>
                <a:sym typeface="Calibri"/>
              </a:rPr>
              <a:t> for 100 truly positive </a:t>
            </a:r>
            <a:endParaRPr/>
          </a:p>
          <a:p>
            <a:pPr indent="-88900" lvl="1" marL="457200" marR="0" rtl="0" algn="l">
              <a:lnSpc>
                <a:spcPct val="150000"/>
              </a:lnSpc>
              <a:spcBef>
                <a:spcPts val="0"/>
              </a:spcBef>
              <a:spcAft>
                <a:spcPts val="0"/>
              </a:spcAft>
              <a:buClr>
                <a:srgbClr val="000000"/>
              </a:buClr>
              <a:buSzPts val="1400"/>
              <a:buFont typeface="Noto Sans Symbols"/>
              <a:buChar char="▪"/>
            </a:pPr>
            <a:r>
              <a:rPr b="1" i="0" lang="en-US" sz="1400" u="none" cap="none" strike="noStrike">
                <a:solidFill>
                  <a:srgbClr val="009CDE"/>
                </a:solidFill>
                <a:latin typeface="Calibri"/>
                <a:ea typeface="Calibri"/>
                <a:cs typeface="Calibri"/>
                <a:sym typeface="Calibri"/>
              </a:rPr>
              <a:t> A2:  </a:t>
            </a:r>
            <a:r>
              <a:rPr b="1" i="0" lang="en-US" sz="1400" u="sng" cap="none" strike="noStrike">
                <a:solidFill>
                  <a:srgbClr val="009CDE"/>
                </a:solidFill>
                <a:latin typeface="Calibri"/>
                <a:ea typeface="Calibri"/>
                <a:cs typeface="Calibri"/>
                <a:sym typeface="Calibri"/>
              </a:rPr>
              <a:t>&gt;</a:t>
            </a:r>
            <a:r>
              <a:rPr b="1" i="0" lang="en-US" sz="1400" u="none" cap="none" strike="noStrike">
                <a:solidFill>
                  <a:srgbClr val="009CDE"/>
                </a:solidFill>
                <a:latin typeface="Calibri"/>
                <a:ea typeface="Calibri"/>
                <a:cs typeface="Calibri"/>
                <a:sym typeface="Calibri"/>
              </a:rPr>
              <a:t>98% specificity</a:t>
            </a:r>
            <a:r>
              <a:rPr b="1" i="0" lang="en-US" sz="1400" u="none" cap="none" strike="noStrike">
                <a:solidFill>
                  <a:srgbClr val="000000"/>
                </a:solidFill>
                <a:latin typeface="Calibri"/>
                <a:ea typeface="Calibri"/>
                <a:cs typeface="Calibri"/>
                <a:sym typeface="Calibri"/>
              </a:rPr>
              <a:t>:</a:t>
            </a:r>
            <a:r>
              <a:rPr b="0" i="0" lang="en-US" sz="1400" u="none" cap="none" strike="noStrike">
                <a:solidFill>
                  <a:srgbClr val="000000"/>
                </a:solidFill>
                <a:latin typeface="Calibri"/>
                <a:ea typeface="Calibri"/>
                <a:cs typeface="Calibri"/>
                <a:sym typeface="Calibri"/>
              </a:rPr>
              <a:t> fewer than </a:t>
            </a:r>
            <a:r>
              <a:rPr b="0" i="0" lang="en-US" sz="1400" u="none" cap="none" strike="noStrike">
                <a:solidFill>
                  <a:srgbClr val="009CDE"/>
                </a:solidFill>
                <a:latin typeface="Calibri"/>
                <a:ea typeface="Calibri"/>
                <a:cs typeface="Calibri"/>
                <a:sym typeface="Calibri"/>
              </a:rPr>
              <a:t>2 ‘</a:t>
            </a:r>
            <a:r>
              <a:rPr b="0" i="1" lang="en-US" sz="1400" u="none" cap="none" strike="noStrike">
                <a:solidFill>
                  <a:srgbClr val="009CDE"/>
                </a:solidFill>
                <a:latin typeface="Calibri"/>
                <a:ea typeface="Calibri"/>
                <a:cs typeface="Calibri"/>
                <a:sym typeface="Calibri"/>
              </a:rPr>
              <a:t>false positives</a:t>
            </a:r>
            <a:r>
              <a:rPr b="0" i="0" lang="en-US" sz="1400" u="none" cap="none" strike="noStrike">
                <a:solidFill>
                  <a:srgbClr val="009CDE"/>
                </a:solidFill>
                <a:latin typeface="Calibri"/>
                <a:ea typeface="Calibri"/>
                <a:cs typeface="Calibri"/>
                <a:sym typeface="Calibri"/>
              </a:rPr>
              <a:t>’ </a:t>
            </a:r>
            <a:r>
              <a:rPr b="0" i="0" lang="en-US" sz="1400" u="none" cap="none" strike="noStrike">
                <a:solidFill>
                  <a:srgbClr val="000000"/>
                </a:solidFill>
                <a:latin typeface="Calibri"/>
                <a:ea typeface="Calibri"/>
                <a:cs typeface="Calibri"/>
                <a:sym typeface="Calibri"/>
              </a:rPr>
              <a:t>for 100 truly negative</a:t>
            </a:r>
            <a:endParaRPr/>
          </a:p>
          <a:p>
            <a:pPr indent="-88900" lvl="1" marL="457200" marR="0" rtl="0" algn="l">
              <a:lnSpc>
                <a:spcPct val="15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Calibri"/>
                <a:ea typeface="Calibri"/>
                <a:cs typeface="Calibri"/>
                <a:sym typeface="Calibri"/>
              </a:rPr>
              <a:t>  Either rapid diagnostic tests (RDTs) or enzyme immunoassay (EIA, CLIA, ECL)</a:t>
            </a:r>
            <a:endParaRPr b="0" i="0" sz="1400" u="none" cap="none" strike="noStrike">
              <a:solidFill>
                <a:srgbClr val="000000"/>
              </a:solidFill>
              <a:latin typeface="Calibri"/>
              <a:ea typeface="Calibri"/>
              <a:cs typeface="Calibri"/>
              <a:sym typeface="Calibri"/>
            </a:endParaRPr>
          </a:p>
        </p:txBody>
      </p:sp>
      <p:sp>
        <p:nvSpPr>
          <p:cNvPr id="168" name="Google Shape;168;p4"/>
          <p:cNvSpPr txBox="1"/>
          <p:nvPr/>
        </p:nvSpPr>
        <p:spPr>
          <a:xfrm>
            <a:off x="10045575" y="632012"/>
            <a:ext cx="2402829" cy="606998"/>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Clr>
                <a:srgbClr val="000000"/>
              </a:buClr>
              <a:buFont typeface="Calibri"/>
              <a:buNone/>
            </a:pPr>
            <a:r>
              <a:rPr b="0" lang="en-US" sz="100">
                <a:solidFill>
                  <a:srgbClr val="FFFFFF"/>
                </a:solidFill>
                <a:latin typeface="Calibri"/>
                <a:ea typeface="Calibri"/>
                <a:cs typeface="Calibri"/>
                <a:sym typeface="Calibri"/>
              </a:rPr>
              <a:t>.</a:t>
            </a:r>
            <a:endParaRPr/>
          </a:p>
        </p:txBody>
      </p:sp>
      <p:sp>
        <p:nvSpPr>
          <p:cNvPr id="169" name="Google Shape;169;p4"/>
          <p:cNvSpPr/>
          <p:nvPr/>
        </p:nvSpPr>
        <p:spPr>
          <a:xfrm>
            <a:off x="6429375" y="1222515"/>
            <a:ext cx="5512254" cy="1743436"/>
          </a:xfrm>
          <a:prstGeom prst="round1Rect">
            <a:avLst>
              <a:gd fmla="val 16667" name="adj"/>
            </a:avLst>
          </a:prstGeom>
          <a:solidFill>
            <a:srgbClr val="12583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1800">
                <a:solidFill>
                  <a:schemeClr val="lt1"/>
                </a:solidFill>
                <a:latin typeface="Calibri"/>
                <a:ea typeface="Calibri"/>
                <a:cs typeface="Calibri"/>
                <a:sym typeface="Calibri"/>
              </a:rPr>
              <a:t>WHO is encouraging countries currently using two consecutive reactive tests for an HIV-positive diagnosis to move toward using three consecutive reactive tests for an HIV-positive diagnosis. This is increasingly important as treatment-adjusted HIV prevalence and national HTS positivity continue to decline over time.</a:t>
            </a:r>
            <a:endParaRPr/>
          </a:p>
        </p:txBody>
      </p:sp>
      <p:sp>
        <p:nvSpPr>
          <p:cNvPr id="170" name="Google Shape;170;p4"/>
          <p:cNvSpPr txBox="1"/>
          <p:nvPr>
            <p:ph idx="12" type="sldNum"/>
          </p:nvPr>
        </p:nvSpPr>
        <p:spPr>
          <a:xfrm>
            <a:off x="8673975" y="653891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1" name="Google Shape;171;p4"/>
          <p:cNvSpPr/>
          <p:nvPr/>
        </p:nvSpPr>
        <p:spPr>
          <a:xfrm>
            <a:off x="89315" y="3182737"/>
            <a:ext cx="6229350" cy="3191131"/>
          </a:xfrm>
          <a:prstGeom prst="rect">
            <a:avLst/>
          </a:prstGeom>
          <a:solidFill>
            <a:srgbClr val="FBE4D4"/>
          </a:solidFill>
          <a:ln cap="flat" cmpd="sng" w="22225">
            <a:solidFill>
              <a:srgbClr val="31538F"/>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rgbClr val="002060"/>
                </a:solidFill>
                <a:latin typeface="Calibri"/>
                <a:ea typeface="Calibri"/>
                <a:cs typeface="Calibri"/>
                <a:sym typeface="Calibri"/>
              </a:rPr>
              <a:t>conduct a </a:t>
            </a:r>
            <a:r>
              <a:rPr b="1" lang="en-US" sz="1800">
                <a:solidFill>
                  <a:srgbClr val="002060"/>
                </a:solidFill>
                <a:latin typeface="Calibri"/>
                <a:ea typeface="Calibri"/>
                <a:cs typeface="Calibri"/>
                <a:sym typeface="Calibri"/>
              </a:rPr>
              <a:t>verification </a:t>
            </a:r>
            <a:r>
              <a:rPr b="1" lang="en-US" sz="1600">
                <a:solidFill>
                  <a:srgbClr val="002060"/>
                </a:solidFill>
                <a:latin typeface="Calibri"/>
                <a:ea typeface="Calibri"/>
                <a:cs typeface="Calibri"/>
                <a:sym typeface="Calibri"/>
              </a:rPr>
              <a:t>study of the new testing algorithms </a:t>
            </a:r>
            <a:r>
              <a:rPr lang="en-US" sz="1600">
                <a:solidFill>
                  <a:srgbClr val="002060"/>
                </a:solidFill>
                <a:latin typeface="Calibri"/>
                <a:ea typeface="Calibri"/>
                <a:cs typeface="Calibri"/>
                <a:sym typeface="Calibri"/>
              </a:rPr>
              <a:t>to:</a:t>
            </a:r>
            <a:endParaRPr/>
          </a:p>
          <a:p>
            <a:pPr indent="-457200" lvl="0" marL="457200" marR="0" rtl="0" algn="l">
              <a:spcBef>
                <a:spcPts val="0"/>
              </a:spcBef>
              <a:spcAft>
                <a:spcPts val="0"/>
              </a:spcAft>
              <a:buClr>
                <a:srgbClr val="002060"/>
              </a:buClr>
              <a:buSzPts val="1600"/>
              <a:buFont typeface="Calibri"/>
              <a:buAutoNum type="arabicPeriod"/>
            </a:pPr>
            <a:r>
              <a:rPr lang="en-US" sz="1600">
                <a:solidFill>
                  <a:srgbClr val="002060"/>
                </a:solidFill>
                <a:latin typeface="Calibri"/>
                <a:ea typeface="Calibri"/>
                <a:cs typeface="Calibri"/>
                <a:sym typeface="Calibri"/>
              </a:rPr>
              <a:t>Identify the </a:t>
            </a:r>
            <a:r>
              <a:rPr b="1" lang="en-US" sz="1600">
                <a:solidFill>
                  <a:srgbClr val="002060"/>
                </a:solidFill>
                <a:latin typeface="Calibri"/>
                <a:ea typeface="Calibri"/>
                <a:cs typeface="Calibri"/>
                <a:sym typeface="Calibri"/>
              </a:rPr>
              <a:t>combination of products that have minimum possible common cross-reactivity </a:t>
            </a:r>
            <a:r>
              <a:rPr lang="en-US" sz="1600">
                <a:solidFill>
                  <a:srgbClr val="002060"/>
                </a:solidFill>
                <a:latin typeface="Calibri"/>
                <a:ea typeface="Calibri"/>
                <a:cs typeface="Calibri"/>
                <a:sym typeface="Calibri"/>
              </a:rPr>
              <a:t>to reduce the risk of false HIV-positive diagnosis. (Note: </a:t>
            </a:r>
            <a:r>
              <a:rPr i="1" lang="en-US" sz="1600">
                <a:solidFill>
                  <a:srgbClr val="002060"/>
                </a:solidFill>
                <a:latin typeface="Calibri"/>
                <a:ea typeface="Calibri"/>
                <a:cs typeface="Calibri"/>
                <a:sym typeface="Calibri"/>
              </a:rPr>
              <a:t>Products from the same manufacturer should not be used as part of the testing algorithm to minimize common cross-reactivity</a:t>
            </a:r>
            <a:r>
              <a:rPr lang="en-US" sz="1600">
                <a:solidFill>
                  <a:srgbClr val="002060"/>
                </a:solidFill>
                <a:latin typeface="Calibri"/>
                <a:ea typeface="Calibri"/>
                <a:cs typeface="Calibri"/>
                <a:sym typeface="Calibri"/>
              </a:rPr>
              <a:t>)</a:t>
            </a:r>
            <a:endParaRPr sz="1600">
              <a:solidFill>
                <a:srgbClr val="002060"/>
              </a:solidFill>
              <a:latin typeface="Calibri"/>
              <a:ea typeface="Calibri"/>
              <a:cs typeface="Calibri"/>
              <a:sym typeface="Calibri"/>
            </a:endParaRPr>
          </a:p>
          <a:p>
            <a:pPr indent="-457200" lvl="0" marL="457200" marR="0" rtl="0" algn="l">
              <a:spcBef>
                <a:spcPts val="0"/>
              </a:spcBef>
              <a:spcAft>
                <a:spcPts val="0"/>
              </a:spcAft>
              <a:buClr>
                <a:srgbClr val="002060"/>
              </a:buClr>
              <a:buSzPts val="1600"/>
              <a:buFont typeface="Calibri"/>
              <a:buAutoNum type="arabicPeriod"/>
            </a:pPr>
            <a:r>
              <a:rPr lang="en-US" sz="1600">
                <a:solidFill>
                  <a:srgbClr val="002060"/>
                </a:solidFill>
                <a:latin typeface="Calibri"/>
                <a:ea typeface="Calibri"/>
                <a:cs typeface="Calibri"/>
                <a:sym typeface="Calibri"/>
              </a:rPr>
              <a:t>Identify </a:t>
            </a:r>
            <a:r>
              <a:rPr b="1" lang="en-US" sz="1600">
                <a:solidFill>
                  <a:srgbClr val="002060"/>
                </a:solidFill>
                <a:latin typeface="Calibri"/>
                <a:ea typeface="Calibri"/>
                <a:cs typeface="Calibri"/>
                <a:sym typeface="Calibri"/>
              </a:rPr>
              <a:t>flexible algorithms</a:t>
            </a:r>
            <a:r>
              <a:rPr lang="en-US" sz="1600">
                <a:solidFill>
                  <a:srgbClr val="002060"/>
                </a:solidFill>
                <a:latin typeface="Calibri"/>
                <a:ea typeface="Calibri"/>
                <a:cs typeface="Calibri"/>
                <a:sym typeface="Calibri"/>
              </a:rPr>
              <a:t>: replacement tests in case of a "problem" with one of the selected tests, e.g. stock out, lot recall, etc</a:t>
            </a:r>
            <a:endParaRPr sz="1600">
              <a:solidFill>
                <a:srgbClr val="002060"/>
              </a:solidFill>
              <a:latin typeface="Calibri"/>
              <a:ea typeface="Calibri"/>
              <a:cs typeface="Calibri"/>
              <a:sym typeface="Calibri"/>
            </a:endParaRPr>
          </a:p>
          <a:p>
            <a:pPr indent="-457200" lvl="0" marL="457200" marR="0" rtl="0" algn="l">
              <a:spcBef>
                <a:spcPts val="0"/>
              </a:spcBef>
              <a:spcAft>
                <a:spcPts val="0"/>
              </a:spcAft>
              <a:buClr>
                <a:srgbClr val="002060"/>
              </a:buClr>
              <a:buSzPts val="1600"/>
              <a:buFont typeface="Calibri"/>
              <a:buAutoNum type="arabicPeriod"/>
            </a:pPr>
            <a:r>
              <a:rPr b="1" lang="en-US" sz="1600" u="sng">
                <a:solidFill>
                  <a:srgbClr val="002060"/>
                </a:solidFill>
                <a:latin typeface="Calibri"/>
                <a:ea typeface="Calibri"/>
                <a:cs typeface="Calibri"/>
                <a:sym typeface="Calibri"/>
              </a:rPr>
              <a:t>Not intended to reevaluate the sensitivity and specificity of individual products</a:t>
            </a:r>
            <a:r>
              <a:rPr lang="en-US" sz="1600">
                <a:solidFill>
                  <a:srgbClr val="002060"/>
                </a:solidFill>
                <a:latin typeface="Calibri"/>
                <a:ea typeface="Calibri"/>
                <a:cs typeface="Calibri"/>
                <a:sym typeface="Calibri"/>
              </a:rPr>
              <a:t>!</a:t>
            </a:r>
            <a:endParaRPr sz="1800">
              <a:solidFill>
                <a:srgbClr val="002060"/>
              </a:solidFill>
              <a:latin typeface="Calibri"/>
              <a:ea typeface="Calibri"/>
              <a:cs typeface="Calibri"/>
              <a:sym typeface="Calibri"/>
            </a:endParaRPr>
          </a:p>
        </p:txBody>
      </p:sp>
      <p:sp>
        <p:nvSpPr>
          <p:cNvPr id="172" name="Google Shape;172;p4"/>
          <p:cNvSpPr txBox="1"/>
          <p:nvPr/>
        </p:nvSpPr>
        <p:spPr>
          <a:xfrm>
            <a:off x="6429375" y="5267253"/>
            <a:ext cx="5594787" cy="1590747"/>
          </a:xfrm>
          <a:prstGeom prst="rect">
            <a:avLst/>
          </a:prstGeom>
          <a:solidFill>
            <a:srgbClr val="D8E2F3"/>
          </a:solidFill>
          <a:ln cap="flat" cmpd="sng" w="19050">
            <a:solidFill>
              <a:srgbClr val="31538F"/>
            </a:solidFill>
            <a:prstDash val="dash"/>
            <a:round/>
            <a:headEnd len="sm" w="sm" type="none"/>
            <a:tailEnd len="sm" w="sm" type="none"/>
          </a:ln>
        </p:spPr>
        <p:txBody>
          <a:bodyPr anchorCtr="0" anchor="t" bIns="0" lIns="18000" spcFirstLastPara="1" rIns="18000" wrap="square" tIns="0">
            <a:noAutofit/>
          </a:bodyPr>
          <a:lstStyle/>
          <a:p>
            <a:pPr indent="0" lvl="0" marL="0" marR="0" rtl="0" algn="l">
              <a:lnSpc>
                <a:spcPct val="100000"/>
              </a:lnSpc>
              <a:spcBef>
                <a:spcPts val="0"/>
              </a:spcBef>
              <a:spcAft>
                <a:spcPts val="0"/>
              </a:spcAft>
              <a:buClr>
                <a:srgbClr val="000000"/>
              </a:buClr>
              <a:buSzPts val="1120"/>
              <a:buFont typeface="Calibri"/>
              <a:buNone/>
            </a:pPr>
            <a:r>
              <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20"/>
              <a:buFont typeface="Calibri"/>
              <a:buNone/>
            </a:pPr>
            <a:r>
              <a:rPr b="1" i="0" lang="en-US" sz="1400" u="none" cap="none" strike="noStrike">
                <a:solidFill>
                  <a:srgbClr val="000000"/>
                </a:solidFill>
                <a:latin typeface="Calibri"/>
                <a:ea typeface="Calibri"/>
                <a:cs typeface="Calibri"/>
                <a:sym typeface="Calibri"/>
              </a:rPr>
              <a:t>  Correctness of the final HIV status is dependent on: </a:t>
            </a:r>
            <a:endParaRPr/>
          </a:p>
          <a:p>
            <a:pPr indent="-285750" lvl="1" marL="646113" marR="0" rtl="0" algn="l">
              <a:lnSpc>
                <a:spcPct val="100000"/>
              </a:lnSpc>
              <a:spcBef>
                <a:spcPts val="500"/>
              </a:spcBef>
              <a:spcAft>
                <a:spcPts val="0"/>
              </a:spcAft>
              <a:buClr>
                <a:srgbClr val="000000"/>
              </a:buClr>
              <a:buSzPts val="1400"/>
              <a:buFont typeface="Noto Sans Symbols"/>
              <a:buChar char="⮚"/>
            </a:pPr>
            <a:r>
              <a:rPr b="0" i="0" lang="en-US" sz="1400" u="none" cap="none" strike="noStrike">
                <a:solidFill>
                  <a:srgbClr val="000000"/>
                </a:solidFill>
                <a:latin typeface="Calibri"/>
                <a:ea typeface="Calibri"/>
                <a:cs typeface="Calibri"/>
                <a:sym typeface="Calibri"/>
              </a:rPr>
              <a:t>Specificity of the individual products used (for A1, A2, A3), </a:t>
            </a:r>
            <a:r>
              <a:rPr b="0" i="0" lang="en-US" sz="1400" u="sng" cap="none" strike="noStrike">
                <a:solidFill>
                  <a:srgbClr val="000000"/>
                </a:solidFill>
                <a:latin typeface="Calibri"/>
                <a:ea typeface="Calibri"/>
                <a:cs typeface="Calibri"/>
                <a:sym typeface="Calibri"/>
              </a:rPr>
              <a:t>and</a:t>
            </a:r>
            <a:endParaRPr/>
          </a:p>
          <a:p>
            <a:pPr indent="-285750" lvl="1" marL="646113" marR="0" rtl="0" algn="l">
              <a:lnSpc>
                <a:spcPct val="100000"/>
              </a:lnSpc>
              <a:spcBef>
                <a:spcPts val="1100"/>
              </a:spcBef>
              <a:spcAft>
                <a:spcPts val="0"/>
              </a:spcAft>
              <a:buClr>
                <a:srgbClr val="000000"/>
              </a:buClr>
              <a:buSzPts val="1400"/>
              <a:buFont typeface="Noto Sans Symbols"/>
              <a:buChar char="⮚"/>
            </a:pPr>
            <a:r>
              <a:rPr b="0" i="0" lang="en-US" sz="1400" u="none" cap="none" strike="noStrike">
                <a:solidFill>
                  <a:srgbClr val="000000"/>
                </a:solidFill>
                <a:latin typeface="Calibri"/>
                <a:ea typeface="Calibri"/>
                <a:cs typeface="Calibri"/>
                <a:sym typeface="Calibri"/>
              </a:rPr>
              <a:t>The probability that any specimen that is falsely reactive on the first assay (A1) is not also falsely reactive on the second assay (A2) and third assay (A3) – </a:t>
            </a:r>
            <a:r>
              <a:rPr b="1" i="0" lang="en-US" sz="1400" u="none" cap="none" strike="noStrike">
                <a:solidFill>
                  <a:srgbClr val="000000"/>
                </a:solidFill>
                <a:latin typeface="Calibri"/>
                <a:ea typeface="Calibri"/>
                <a:cs typeface="Calibri"/>
                <a:sym typeface="Calibri"/>
              </a:rPr>
              <a:t>this can vary by region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79" name="Google Shape;179;p5"/>
          <p:cNvSpPr/>
          <p:nvPr/>
        </p:nvSpPr>
        <p:spPr>
          <a:xfrm>
            <a:off x="2444750" y="828675"/>
            <a:ext cx="8397875" cy="4016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 </a:t>
            </a:r>
            <a:r>
              <a:rPr b="1" lang="en-US" sz="1400">
                <a:solidFill>
                  <a:schemeClr val="dk1"/>
                </a:solidFill>
                <a:latin typeface="Arial"/>
                <a:ea typeface="Arial"/>
                <a:cs typeface="Arial"/>
                <a:sym typeface="Arial"/>
              </a:rPr>
              <a:t>Probability of correctly being classified as HIV positive </a:t>
            </a:r>
            <a:r>
              <a:rPr lang="en-US" sz="1400">
                <a:solidFill>
                  <a:schemeClr val="dk1"/>
                </a:solidFill>
                <a:latin typeface="Arial"/>
                <a:ea typeface="Arial"/>
                <a:cs typeface="Arial"/>
                <a:sym typeface="Arial"/>
              </a:rPr>
              <a:t>(assuming 99% sensitivity; 98% specificity</a:t>
            </a:r>
            <a:endParaRPr sz="2000">
              <a:solidFill>
                <a:schemeClr val="dk1"/>
              </a:solidFill>
              <a:latin typeface="Arial"/>
              <a:ea typeface="Arial"/>
              <a:cs typeface="Arial"/>
              <a:sym typeface="Arial"/>
            </a:endParaRPr>
          </a:p>
        </p:txBody>
      </p:sp>
      <p:sp>
        <p:nvSpPr>
          <p:cNvPr id="180" name="Google Shape;180;p5"/>
          <p:cNvSpPr/>
          <p:nvPr/>
        </p:nvSpPr>
        <p:spPr>
          <a:xfrm>
            <a:off x="217488" y="3017838"/>
            <a:ext cx="1941512" cy="1077912"/>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100,000 specimens tested;</a:t>
            </a:r>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5% prevalence</a:t>
            </a:r>
            <a:endParaRPr/>
          </a:p>
        </p:txBody>
      </p:sp>
      <p:sp>
        <p:nvSpPr>
          <p:cNvPr id="181" name="Google Shape;181;p5"/>
          <p:cNvSpPr/>
          <p:nvPr/>
        </p:nvSpPr>
        <p:spPr>
          <a:xfrm>
            <a:off x="2624138" y="2509838"/>
            <a:ext cx="1403350" cy="9144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5,000 HIV+ specimens</a:t>
            </a:r>
            <a:endParaRPr/>
          </a:p>
        </p:txBody>
      </p:sp>
      <p:cxnSp>
        <p:nvCxnSpPr>
          <p:cNvPr id="182" name="Google Shape;182;p5"/>
          <p:cNvCxnSpPr/>
          <p:nvPr/>
        </p:nvCxnSpPr>
        <p:spPr>
          <a:xfrm flipH="1" rot="10800000">
            <a:off x="2166938" y="3154363"/>
            <a:ext cx="357187" cy="157162"/>
          </a:xfrm>
          <a:prstGeom prst="straightConnector1">
            <a:avLst/>
          </a:prstGeom>
          <a:noFill/>
          <a:ln cap="flat" cmpd="sng" w="12700">
            <a:solidFill>
              <a:schemeClr val="accent1"/>
            </a:solidFill>
            <a:prstDash val="solid"/>
            <a:miter lim="800000"/>
            <a:headEnd len="sm" w="sm" type="none"/>
            <a:tailEnd len="med" w="med" type="triangle"/>
          </a:ln>
        </p:spPr>
      </p:cxnSp>
      <p:sp>
        <p:nvSpPr>
          <p:cNvPr id="183" name="Google Shape;183;p5"/>
          <p:cNvSpPr/>
          <p:nvPr/>
        </p:nvSpPr>
        <p:spPr>
          <a:xfrm>
            <a:off x="2624138" y="3589338"/>
            <a:ext cx="1403350" cy="914400"/>
          </a:xfrm>
          <a:prstGeom prst="rect">
            <a:avLst/>
          </a:prstGeom>
          <a:solidFill>
            <a:srgbClr val="FF93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95,000 HIV– specimens</a:t>
            </a:r>
            <a:endParaRPr/>
          </a:p>
        </p:txBody>
      </p:sp>
      <p:cxnSp>
        <p:nvCxnSpPr>
          <p:cNvPr id="184" name="Google Shape;184;p5"/>
          <p:cNvCxnSpPr/>
          <p:nvPr/>
        </p:nvCxnSpPr>
        <p:spPr>
          <a:xfrm>
            <a:off x="2166938" y="3878263"/>
            <a:ext cx="357187" cy="146050"/>
          </a:xfrm>
          <a:prstGeom prst="straightConnector1">
            <a:avLst/>
          </a:prstGeom>
          <a:noFill/>
          <a:ln cap="flat" cmpd="sng" w="12700">
            <a:solidFill>
              <a:schemeClr val="accent1"/>
            </a:solidFill>
            <a:prstDash val="solid"/>
            <a:miter lim="800000"/>
            <a:headEnd len="sm" w="sm" type="none"/>
            <a:tailEnd len="med" w="med" type="triangle"/>
          </a:ln>
        </p:spPr>
      </p:cxnSp>
      <p:sp>
        <p:nvSpPr>
          <p:cNvPr id="185" name="Google Shape;185;p5"/>
          <p:cNvSpPr/>
          <p:nvPr/>
        </p:nvSpPr>
        <p:spPr>
          <a:xfrm>
            <a:off x="5080000" y="2509838"/>
            <a:ext cx="1403350" cy="9144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4950 reactive</a:t>
            </a:r>
            <a:endParaRPr/>
          </a:p>
        </p:txBody>
      </p:sp>
      <p:sp>
        <p:nvSpPr>
          <p:cNvPr id="186" name="Google Shape;186;p5"/>
          <p:cNvSpPr/>
          <p:nvPr/>
        </p:nvSpPr>
        <p:spPr>
          <a:xfrm>
            <a:off x="5080000" y="3589338"/>
            <a:ext cx="1403350" cy="914400"/>
          </a:xfrm>
          <a:prstGeom prst="rect">
            <a:avLst/>
          </a:prstGeom>
          <a:solidFill>
            <a:srgbClr val="FF93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1900 reactive</a:t>
            </a:r>
            <a:endParaRPr/>
          </a:p>
        </p:txBody>
      </p:sp>
      <p:sp>
        <p:nvSpPr>
          <p:cNvPr id="187" name="Google Shape;187;p5"/>
          <p:cNvSpPr txBox="1"/>
          <p:nvPr/>
        </p:nvSpPr>
        <p:spPr>
          <a:xfrm>
            <a:off x="5075238" y="2106613"/>
            <a:ext cx="1622425"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After 1 assay</a:t>
            </a:r>
            <a:endParaRPr/>
          </a:p>
        </p:txBody>
      </p:sp>
      <p:sp>
        <p:nvSpPr>
          <p:cNvPr id="188" name="Google Shape;188;p5"/>
          <p:cNvSpPr txBox="1"/>
          <p:nvPr/>
        </p:nvSpPr>
        <p:spPr>
          <a:xfrm>
            <a:off x="3660620" y="4757707"/>
            <a:ext cx="2922595" cy="624082"/>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cxnSp>
        <p:nvCxnSpPr>
          <p:cNvPr id="189" name="Google Shape;189;p5"/>
          <p:cNvCxnSpPr/>
          <p:nvPr/>
        </p:nvCxnSpPr>
        <p:spPr>
          <a:xfrm>
            <a:off x="4397375" y="3011488"/>
            <a:ext cx="457200" cy="0"/>
          </a:xfrm>
          <a:prstGeom prst="straightConnector1">
            <a:avLst/>
          </a:prstGeom>
          <a:noFill/>
          <a:ln cap="flat" cmpd="sng" w="12700">
            <a:solidFill>
              <a:schemeClr val="accent3"/>
            </a:solidFill>
            <a:prstDash val="solid"/>
            <a:miter lim="800000"/>
            <a:headEnd len="sm" w="sm" type="none"/>
            <a:tailEnd len="med" w="med" type="triangle"/>
          </a:ln>
        </p:spPr>
      </p:cxnSp>
      <p:cxnSp>
        <p:nvCxnSpPr>
          <p:cNvPr id="190" name="Google Shape;190;p5"/>
          <p:cNvCxnSpPr/>
          <p:nvPr/>
        </p:nvCxnSpPr>
        <p:spPr>
          <a:xfrm>
            <a:off x="4397375" y="4048125"/>
            <a:ext cx="457200" cy="0"/>
          </a:xfrm>
          <a:prstGeom prst="straightConnector1">
            <a:avLst/>
          </a:prstGeom>
          <a:noFill/>
          <a:ln cap="flat" cmpd="sng" w="12700">
            <a:solidFill>
              <a:srgbClr val="7F7F7F"/>
            </a:solidFill>
            <a:prstDash val="solid"/>
            <a:miter lim="800000"/>
            <a:headEnd len="sm" w="sm" type="none"/>
            <a:tailEnd len="med" w="med" type="triangle"/>
          </a:ln>
        </p:spPr>
      </p:cxnSp>
      <p:sp>
        <p:nvSpPr>
          <p:cNvPr id="191" name="Google Shape;191;p5"/>
          <p:cNvSpPr/>
          <p:nvPr/>
        </p:nvSpPr>
        <p:spPr>
          <a:xfrm>
            <a:off x="7670800" y="2489200"/>
            <a:ext cx="1403350" cy="9144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4901 reactive</a:t>
            </a:r>
            <a:endParaRPr/>
          </a:p>
        </p:txBody>
      </p:sp>
      <p:sp>
        <p:nvSpPr>
          <p:cNvPr id="192" name="Google Shape;192;p5"/>
          <p:cNvSpPr/>
          <p:nvPr/>
        </p:nvSpPr>
        <p:spPr>
          <a:xfrm>
            <a:off x="7670800" y="3567113"/>
            <a:ext cx="1403350" cy="914400"/>
          </a:xfrm>
          <a:prstGeom prst="rect">
            <a:avLst/>
          </a:prstGeom>
          <a:solidFill>
            <a:srgbClr val="FF93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38 reactive</a:t>
            </a:r>
            <a:endParaRPr/>
          </a:p>
        </p:txBody>
      </p:sp>
      <p:sp>
        <p:nvSpPr>
          <p:cNvPr id="193" name="Google Shape;193;p5"/>
          <p:cNvSpPr txBox="1"/>
          <p:nvPr/>
        </p:nvSpPr>
        <p:spPr>
          <a:xfrm>
            <a:off x="7621588" y="2103438"/>
            <a:ext cx="1749425"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After 2 assays</a:t>
            </a:r>
            <a:endParaRPr/>
          </a:p>
        </p:txBody>
      </p:sp>
      <p:sp>
        <p:nvSpPr>
          <p:cNvPr id="194" name="Google Shape;194;p5"/>
          <p:cNvSpPr txBox="1"/>
          <p:nvPr/>
        </p:nvSpPr>
        <p:spPr>
          <a:xfrm>
            <a:off x="6684293" y="4837591"/>
            <a:ext cx="2717411" cy="552715"/>
          </a:xfrm>
          <a:prstGeom prst="rect">
            <a:avLst/>
          </a:prstGeom>
          <a:blipFill rotWithShape="1">
            <a:blip r:embed="rId4">
              <a:alphaModFix/>
            </a:blip>
            <a:stretch>
              <a:fillRect b="-4441" l="-2021" r="-1123"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cxnSp>
        <p:nvCxnSpPr>
          <p:cNvPr id="195" name="Google Shape;195;p5"/>
          <p:cNvCxnSpPr/>
          <p:nvPr/>
        </p:nvCxnSpPr>
        <p:spPr>
          <a:xfrm>
            <a:off x="6861175" y="2990850"/>
            <a:ext cx="457200" cy="0"/>
          </a:xfrm>
          <a:prstGeom prst="straightConnector1">
            <a:avLst/>
          </a:prstGeom>
          <a:noFill/>
          <a:ln cap="flat" cmpd="sng" w="12700">
            <a:solidFill>
              <a:schemeClr val="accent3"/>
            </a:solidFill>
            <a:prstDash val="solid"/>
            <a:miter lim="800000"/>
            <a:headEnd len="sm" w="sm" type="none"/>
            <a:tailEnd len="med" w="med" type="triangle"/>
          </a:ln>
        </p:spPr>
      </p:cxnSp>
      <p:cxnSp>
        <p:nvCxnSpPr>
          <p:cNvPr id="196" name="Google Shape;196;p5"/>
          <p:cNvCxnSpPr/>
          <p:nvPr/>
        </p:nvCxnSpPr>
        <p:spPr>
          <a:xfrm>
            <a:off x="6861175" y="4027488"/>
            <a:ext cx="457200" cy="0"/>
          </a:xfrm>
          <a:prstGeom prst="straightConnector1">
            <a:avLst/>
          </a:prstGeom>
          <a:noFill/>
          <a:ln cap="flat" cmpd="sng" w="12700">
            <a:solidFill>
              <a:srgbClr val="7F7F7F"/>
            </a:solidFill>
            <a:prstDash val="solid"/>
            <a:miter lim="800000"/>
            <a:headEnd len="sm" w="sm" type="none"/>
            <a:tailEnd len="med" w="med" type="triangle"/>
          </a:ln>
        </p:spPr>
      </p:cxnSp>
      <p:sp>
        <p:nvSpPr>
          <p:cNvPr id="197" name="Google Shape;197;p5"/>
          <p:cNvSpPr/>
          <p:nvPr/>
        </p:nvSpPr>
        <p:spPr>
          <a:xfrm>
            <a:off x="10145713" y="2511425"/>
            <a:ext cx="1403350" cy="9144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4851 reactive</a:t>
            </a:r>
            <a:endParaRPr/>
          </a:p>
        </p:txBody>
      </p:sp>
      <p:sp>
        <p:nvSpPr>
          <p:cNvPr id="198" name="Google Shape;198;p5"/>
          <p:cNvSpPr/>
          <p:nvPr/>
        </p:nvSpPr>
        <p:spPr>
          <a:xfrm>
            <a:off x="10145713" y="3590925"/>
            <a:ext cx="1403350" cy="914400"/>
          </a:xfrm>
          <a:prstGeom prst="rect">
            <a:avLst/>
          </a:prstGeom>
          <a:solidFill>
            <a:srgbClr val="FF93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0.8 reactive</a:t>
            </a:r>
            <a:endParaRPr/>
          </a:p>
        </p:txBody>
      </p:sp>
      <p:sp>
        <p:nvSpPr>
          <p:cNvPr id="199" name="Google Shape;199;p5"/>
          <p:cNvSpPr txBox="1"/>
          <p:nvPr/>
        </p:nvSpPr>
        <p:spPr>
          <a:xfrm>
            <a:off x="10098088" y="2127250"/>
            <a:ext cx="1749425"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After 3 assays</a:t>
            </a:r>
            <a:endParaRPr/>
          </a:p>
        </p:txBody>
      </p:sp>
      <p:sp>
        <p:nvSpPr>
          <p:cNvPr id="200" name="Google Shape;200;p5"/>
          <p:cNvSpPr txBox="1"/>
          <p:nvPr/>
        </p:nvSpPr>
        <p:spPr>
          <a:xfrm>
            <a:off x="9502782" y="4803041"/>
            <a:ext cx="2717411" cy="552715"/>
          </a:xfrm>
          <a:prstGeom prst="rect">
            <a:avLst/>
          </a:prstGeom>
          <a:blipFill rotWithShape="1">
            <a:blip r:embed="rId5">
              <a:alphaModFix/>
            </a:blip>
            <a:stretch>
              <a:fillRect b="-3296" l="-2017" r="-112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cxnSp>
        <p:nvCxnSpPr>
          <p:cNvPr id="201" name="Google Shape;201;p5"/>
          <p:cNvCxnSpPr/>
          <p:nvPr/>
        </p:nvCxnSpPr>
        <p:spPr>
          <a:xfrm>
            <a:off x="9428163" y="3013075"/>
            <a:ext cx="457200" cy="0"/>
          </a:xfrm>
          <a:prstGeom prst="straightConnector1">
            <a:avLst/>
          </a:prstGeom>
          <a:noFill/>
          <a:ln cap="flat" cmpd="sng" w="12700">
            <a:solidFill>
              <a:schemeClr val="accent3"/>
            </a:solidFill>
            <a:prstDash val="solid"/>
            <a:miter lim="800000"/>
            <a:headEnd len="sm" w="sm" type="none"/>
            <a:tailEnd len="med" w="med" type="triangle"/>
          </a:ln>
        </p:spPr>
      </p:cxnSp>
      <p:cxnSp>
        <p:nvCxnSpPr>
          <p:cNvPr id="202" name="Google Shape;202;p5"/>
          <p:cNvCxnSpPr/>
          <p:nvPr/>
        </p:nvCxnSpPr>
        <p:spPr>
          <a:xfrm>
            <a:off x="9428163" y="4049713"/>
            <a:ext cx="457200" cy="0"/>
          </a:xfrm>
          <a:prstGeom prst="straightConnector1">
            <a:avLst/>
          </a:prstGeom>
          <a:noFill/>
          <a:ln cap="flat" cmpd="sng" w="12700">
            <a:solidFill>
              <a:srgbClr val="7F7F7F"/>
            </a:solidFill>
            <a:prstDash val="solid"/>
            <a:miter lim="800000"/>
            <a:headEnd len="sm" w="sm" type="none"/>
            <a:tailEnd len="med" w="med" type="triangle"/>
          </a:ln>
        </p:spPr>
      </p:cxnSp>
      <p:sp>
        <p:nvSpPr>
          <p:cNvPr id="203" name="Google Shape;203;p5"/>
          <p:cNvSpPr/>
          <p:nvPr/>
        </p:nvSpPr>
        <p:spPr>
          <a:xfrm>
            <a:off x="1408113" y="6580188"/>
            <a:ext cx="6213475" cy="3381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Arial"/>
                <a:ea typeface="Arial"/>
                <a:cs typeface="Arial"/>
                <a:sym typeface="Arial"/>
              </a:rPr>
              <a:t>**Simplified algorithm - consecutive reactive HIV tests only</a:t>
            </a:r>
            <a:endParaRPr sz="1600">
              <a:solidFill>
                <a:schemeClr val="dk1"/>
              </a:solidFill>
              <a:latin typeface="Arial"/>
              <a:ea typeface="Arial"/>
              <a:cs typeface="Arial"/>
              <a:sym typeface="Arial"/>
            </a:endParaRPr>
          </a:p>
        </p:txBody>
      </p:sp>
      <p:sp>
        <p:nvSpPr>
          <p:cNvPr id="204" name="Google Shape;204;p5"/>
          <p:cNvSpPr/>
          <p:nvPr/>
        </p:nvSpPr>
        <p:spPr>
          <a:xfrm>
            <a:off x="4132263" y="2624138"/>
            <a:ext cx="812800" cy="369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accent3"/>
                </a:solidFill>
                <a:latin typeface="Arial"/>
                <a:ea typeface="Arial"/>
                <a:cs typeface="Arial"/>
                <a:sym typeface="Arial"/>
              </a:rPr>
              <a:t>x 0.99</a:t>
            </a:r>
            <a:endParaRPr/>
          </a:p>
        </p:txBody>
      </p:sp>
      <p:sp>
        <p:nvSpPr>
          <p:cNvPr id="205" name="Google Shape;205;p5"/>
          <p:cNvSpPr/>
          <p:nvPr/>
        </p:nvSpPr>
        <p:spPr>
          <a:xfrm>
            <a:off x="3965575" y="3660775"/>
            <a:ext cx="1171575"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7F7F7F"/>
                </a:solidFill>
                <a:latin typeface="Arial"/>
                <a:ea typeface="Arial"/>
                <a:cs typeface="Arial"/>
                <a:sym typeface="Arial"/>
              </a:rPr>
              <a:t>x (1-0.98)</a:t>
            </a:r>
            <a:endParaRPr/>
          </a:p>
        </p:txBody>
      </p:sp>
      <p:sp>
        <p:nvSpPr>
          <p:cNvPr id="206" name="Google Shape;206;p5"/>
          <p:cNvSpPr/>
          <p:nvPr/>
        </p:nvSpPr>
        <p:spPr>
          <a:xfrm>
            <a:off x="6643688" y="2603500"/>
            <a:ext cx="81280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accent3"/>
                </a:solidFill>
                <a:latin typeface="Arial"/>
                <a:ea typeface="Arial"/>
                <a:cs typeface="Arial"/>
                <a:sym typeface="Arial"/>
              </a:rPr>
              <a:t>x 0.99</a:t>
            </a:r>
            <a:endParaRPr/>
          </a:p>
        </p:txBody>
      </p:sp>
      <p:sp>
        <p:nvSpPr>
          <p:cNvPr id="207" name="Google Shape;207;p5"/>
          <p:cNvSpPr/>
          <p:nvPr/>
        </p:nvSpPr>
        <p:spPr>
          <a:xfrm>
            <a:off x="9185275" y="2657475"/>
            <a:ext cx="812800" cy="3698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accent3"/>
                </a:solidFill>
                <a:latin typeface="Arial"/>
                <a:ea typeface="Arial"/>
                <a:cs typeface="Arial"/>
                <a:sym typeface="Arial"/>
              </a:rPr>
              <a:t>x 0.99</a:t>
            </a:r>
            <a:endParaRPr/>
          </a:p>
        </p:txBody>
      </p:sp>
      <p:sp>
        <p:nvSpPr>
          <p:cNvPr id="208" name="Google Shape;208;p5"/>
          <p:cNvSpPr txBox="1"/>
          <p:nvPr/>
        </p:nvSpPr>
        <p:spPr>
          <a:xfrm>
            <a:off x="6972300" y="7143750"/>
            <a:ext cx="18415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9" name="Google Shape;209;p5"/>
          <p:cNvSpPr/>
          <p:nvPr/>
        </p:nvSpPr>
        <p:spPr>
          <a:xfrm>
            <a:off x="6478588" y="3635375"/>
            <a:ext cx="1171575"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7F7F7F"/>
                </a:solidFill>
                <a:latin typeface="Arial"/>
                <a:ea typeface="Arial"/>
                <a:cs typeface="Arial"/>
                <a:sym typeface="Arial"/>
              </a:rPr>
              <a:t>x (1-0.98)</a:t>
            </a:r>
            <a:endParaRPr/>
          </a:p>
        </p:txBody>
      </p:sp>
      <p:sp>
        <p:nvSpPr>
          <p:cNvPr id="210" name="Google Shape;210;p5"/>
          <p:cNvSpPr/>
          <p:nvPr/>
        </p:nvSpPr>
        <p:spPr>
          <a:xfrm>
            <a:off x="8991600" y="3611563"/>
            <a:ext cx="1171575"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7F7F7F"/>
                </a:solidFill>
                <a:latin typeface="Arial"/>
                <a:ea typeface="Arial"/>
                <a:cs typeface="Arial"/>
                <a:sym typeface="Arial"/>
              </a:rPr>
              <a:t>x (1-0.98)</a:t>
            </a:r>
            <a:endParaRPr/>
          </a:p>
        </p:txBody>
      </p:sp>
      <p:pic>
        <p:nvPicPr>
          <p:cNvPr id="211" name="Google Shape;211;p5"/>
          <p:cNvPicPr preferRelativeResize="0"/>
          <p:nvPr/>
        </p:nvPicPr>
        <p:blipFill rotWithShape="1">
          <a:blip r:embed="rId6">
            <a:alphaModFix/>
          </a:blip>
          <a:srcRect b="0" l="0" r="0" t="0"/>
          <a:stretch/>
        </p:blipFill>
        <p:spPr>
          <a:xfrm>
            <a:off x="10515600" y="6275388"/>
            <a:ext cx="1516063" cy="477837"/>
          </a:xfrm>
          <a:prstGeom prst="rect">
            <a:avLst/>
          </a:prstGeom>
          <a:noFill/>
          <a:ln>
            <a:noFill/>
          </a:ln>
        </p:spPr>
      </p:pic>
      <p:sp>
        <p:nvSpPr>
          <p:cNvPr id="212" name="Google Shape;212;p5"/>
          <p:cNvSpPr txBox="1"/>
          <p:nvPr/>
        </p:nvSpPr>
        <p:spPr>
          <a:xfrm>
            <a:off x="28575" y="-9525"/>
            <a:ext cx="12192000" cy="812322"/>
          </a:xfrm>
          <a:prstGeom prst="rect">
            <a:avLst/>
          </a:prstGeom>
          <a:solidFill>
            <a:srgbClr val="0070C0"/>
          </a:solidFill>
          <a:ln>
            <a:noFill/>
          </a:ln>
        </p:spPr>
        <p:txBody>
          <a:bodyPr anchorCtr="0" anchor="b" bIns="0" lIns="18000" spcFirstLastPara="1" rIns="360000" wrap="square" tIns="0">
            <a:noAutofit/>
          </a:bodyPr>
          <a:lstStyle/>
          <a:p>
            <a:pPr indent="0" lvl="0" marL="0" marR="0" rtl="0" algn="ctr">
              <a:lnSpc>
                <a:spcPct val="90000"/>
              </a:lnSpc>
              <a:spcBef>
                <a:spcPts val="0"/>
              </a:spcBef>
              <a:spcAft>
                <a:spcPts val="0"/>
              </a:spcAft>
              <a:buNone/>
            </a:pPr>
            <a:r>
              <a:rPr b="1" lang="en-US" sz="3200">
                <a:solidFill>
                  <a:schemeClr val="lt1"/>
                </a:solidFill>
                <a:latin typeface="Calibri"/>
                <a:ea typeface="Calibri"/>
                <a:cs typeface="Calibri"/>
                <a:sym typeface="Calibri"/>
              </a:rPr>
              <a:t>   Rationale for the 3-assay testing strategy: PPV and number of assays</a:t>
            </a:r>
            <a:endParaRPr/>
          </a:p>
        </p:txBody>
      </p:sp>
      <p:graphicFrame>
        <p:nvGraphicFramePr>
          <p:cNvPr id="213" name="Google Shape;213;p5"/>
          <p:cNvGraphicFramePr/>
          <p:nvPr/>
        </p:nvGraphicFramePr>
        <p:xfrm>
          <a:off x="1020763" y="1158875"/>
          <a:ext cx="3000000" cy="3000000"/>
        </p:xfrm>
        <a:graphic>
          <a:graphicData uri="http://schemas.openxmlformats.org/drawingml/2006/table">
            <a:tbl>
              <a:tblPr bandRow="1" firstRow="1">
                <a:noFill/>
                <a:tableStyleId>{31A03F2F-5B96-429E-9901-B0CF1F9AED80}</a:tableStyleId>
              </a:tblPr>
              <a:tblGrid>
                <a:gridCol w="2365200"/>
                <a:gridCol w="2318475"/>
                <a:gridCol w="2687900"/>
                <a:gridCol w="3023375"/>
              </a:tblGrid>
              <a:tr h="365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ctr">
                        <a:spcBef>
                          <a:spcPts val="0"/>
                        </a:spcBef>
                        <a:spcAft>
                          <a:spcPts val="0"/>
                        </a:spcAft>
                        <a:buNone/>
                      </a:pPr>
                      <a:r>
                        <a:rPr lang="en-US" sz="1200"/>
                        <a:t>After 1 assay</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Calibri"/>
                        <a:buNone/>
                      </a:pPr>
                      <a:r>
                        <a:rPr lang="en-US" sz="1200"/>
                        <a:t>After 2 assays</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200"/>
                        <a:buFont typeface="Calibri"/>
                        <a:buNone/>
                      </a:pPr>
                      <a:r>
                        <a:rPr lang="en-US" sz="1200"/>
                        <a:t>After 3 assays</a:t>
                      </a:r>
                      <a:endParaRPr/>
                    </a:p>
                  </a:txBody>
                  <a:tcPr marT="45725" marB="45725" marR="91450" marL="91450"/>
                </a:tc>
              </a:tr>
              <a:tr h="304875">
                <a:tc>
                  <a:txBody>
                    <a:bodyPr/>
                    <a:lstStyle/>
                    <a:p>
                      <a:pPr indent="0" lvl="0" marL="0" marR="0" rtl="0" algn="l">
                        <a:spcBef>
                          <a:spcPts val="0"/>
                        </a:spcBef>
                        <a:spcAft>
                          <a:spcPts val="0"/>
                        </a:spcAft>
                        <a:buNone/>
                      </a:pPr>
                      <a:r>
                        <a:rPr lang="en-US" sz="1400"/>
                        <a:t>HIV positive specimen</a:t>
                      </a:r>
                      <a:endParaRPr b="1" sz="1400"/>
                    </a:p>
                  </a:txBody>
                  <a:tcPr marT="45725" marB="45725" marR="91450" marL="91450"/>
                </a:tc>
                <a:tc>
                  <a:txBody>
                    <a:bodyPr/>
                    <a:lstStyle/>
                    <a:p>
                      <a:pPr indent="0" lvl="0" marL="0" marR="0" rtl="0" algn="ctr">
                        <a:spcBef>
                          <a:spcPts val="0"/>
                        </a:spcBef>
                        <a:spcAft>
                          <a:spcPts val="0"/>
                        </a:spcAft>
                        <a:buNone/>
                      </a:pPr>
                      <a:r>
                        <a:rPr lang="en-US" sz="1400"/>
                        <a:t>0.99</a:t>
                      </a:r>
                      <a:endParaRPr/>
                    </a:p>
                  </a:txBody>
                  <a:tcPr marT="45725" marB="45725" marR="91450" marL="91450"/>
                </a:tc>
                <a:tc>
                  <a:txBody>
                    <a:bodyPr/>
                    <a:lstStyle/>
                    <a:p>
                      <a:pPr indent="0" lvl="0" marL="0" marR="0" rtl="0" algn="ctr">
                        <a:spcBef>
                          <a:spcPts val="0"/>
                        </a:spcBef>
                        <a:spcAft>
                          <a:spcPts val="0"/>
                        </a:spcAft>
                        <a:buNone/>
                      </a:pPr>
                      <a:r>
                        <a:rPr lang="en-US" sz="1400"/>
                        <a:t>0.99 x 0.99 = 0.98</a:t>
                      </a:r>
                      <a:endParaRPr/>
                    </a:p>
                  </a:txBody>
                  <a:tcPr marT="45725" marB="45725" marR="91450" marL="91450"/>
                </a:tc>
                <a:tc>
                  <a:txBody>
                    <a:bodyPr/>
                    <a:lstStyle/>
                    <a:p>
                      <a:pPr indent="0" lvl="0" marL="0" marR="0" rtl="0" algn="ctr">
                        <a:spcBef>
                          <a:spcPts val="0"/>
                        </a:spcBef>
                        <a:spcAft>
                          <a:spcPts val="0"/>
                        </a:spcAft>
                        <a:buNone/>
                      </a:pPr>
                      <a:r>
                        <a:rPr lang="en-US" sz="1400"/>
                        <a:t>0.99 x 0.99 x 0.99 = 0.97</a:t>
                      </a:r>
                      <a:endParaRPr/>
                    </a:p>
                  </a:txBody>
                  <a:tcPr marT="45725" marB="45725" marR="91450" marL="91450"/>
                </a:tc>
              </a:tr>
              <a:tr h="315100">
                <a:tc>
                  <a:txBody>
                    <a:bodyPr/>
                    <a:lstStyle/>
                    <a:p>
                      <a:pPr indent="0" lvl="0" marL="0" marR="0" rtl="0" algn="l">
                        <a:spcBef>
                          <a:spcPts val="0"/>
                        </a:spcBef>
                        <a:spcAft>
                          <a:spcPts val="0"/>
                        </a:spcAft>
                        <a:buNone/>
                      </a:pPr>
                      <a:r>
                        <a:rPr lang="en-US" sz="1400"/>
                        <a:t>HIV negative specimen</a:t>
                      </a:r>
                      <a:endParaRPr b="1" sz="1400"/>
                    </a:p>
                  </a:txBody>
                  <a:tcPr marT="45725" marB="45725" marR="91450" marL="91450"/>
                </a:tc>
                <a:tc>
                  <a:txBody>
                    <a:bodyPr/>
                    <a:lstStyle/>
                    <a:p>
                      <a:pPr indent="0" lvl="0" marL="0" marR="0" rtl="0" algn="ctr">
                        <a:spcBef>
                          <a:spcPts val="0"/>
                        </a:spcBef>
                        <a:spcAft>
                          <a:spcPts val="0"/>
                        </a:spcAft>
                        <a:buNone/>
                      </a:pPr>
                      <a:r>
                        <a:rPr lang="en-US" sz="1400"/>
                        <a:t>0.02</a:t>
                      </a:r>
                      <a:endParaRPr/>
                    </a:p>
                  </a:txBody>
                  <a:tcPr marT="45725" marB="45725" marR="91450" marL="91450"/>
                </a:tc>
                <a:tc>
                  <a:txBody>
                    <a:bodyPr/>
                    <a:lstStyle/>
                    <a:p>
                      <a:pPr indent="0" lvl="0" marL="0" marR="0" rtl="0" algn="ctr">
                        <a:spcBef>
                          <a:spcPts val="0"/>
                        </a:spcBef>
                        <a:spcAft>
                          <a:spcPts val="0"/>
                        </a:spcAft>
                        <a:buNone/>
                      </a:pPr>
                      <a:r>
                        <a:rPr lang="en-US" sz="1400"/>
                        <a:t>0.02 x 0.02 = 0.0004</a:t>
                      </a:r>
                      <a:endParaRPr/>
                    </a:p>
                  </a:txBody>
                  <a:tcPr marT="45725" marB="45725" marR="91450" marL="91450"/>
                </a:tc>
                <a:tc>
                  <a:txBody>
                    <a:bodyPr/>
                    <a:lstStyle/>
                    <a:p>
                      <a:pPr indent="0" lvl="0" marL="0" marR="0" rtl="0" algn="ctr">
                        <a:spcBef>
                          <a:spcPts val="0"/>
                        </a:spcBef>
                        <a:spcAft>
                          <a:spcPts val="0"/>
                        </a:spcAft>
                        <a:buNone/>
                      </a:pPr>
                      <a:r>
                        <a:rPr lang="en-US" sz="1400"/>
                        <a:t>0.02 x 0.02 x 0.02 = 0.000008</a:t>
                      </a:r>
                      <a:endParaRPr/>
                    </a:p>
                  </a:txBody>
                  <a:tcPr marT="45725" marB="45725" marR="91450" marL="91450"/>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6"/>
          <p:cNvSpPr txBox="1"/>
          <p:nvPr>
            <p:ph idx="1" type="body"/>
          </p:nvPr>
        </p:nvSpPr>
        <p:spPr>
          <a:xfrm>
            <a:off x="153428" y="1228723"/>
            <a:ext cx="8794629" cy="469854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1800"/>
              <a:buChar char="•"/>
            </a:pPr>
            <a:r>
              <a:rPr b="1" lang="en-US" sz="1800">
                <a:latin typeface="Calibri"/>
                <a:ea typeface="Calibri"/>
                <a:cs typeface="Calibri"/>
                <a:sym typeface="Calibri"/>
              </a:rPr>
              <a:t>Outcomes per 100,000 tested                                                                     </a:t>
            </a:r>
            <a:endParaRPr/>
          </a:p>
          <a:p>
            <a:pPr indent="-228600" lvl="0" marL="228600" rtl="0" algn="l">
              <a:lnSpc>
                <a:spcPct val="100000"/>
              </a:lnSpc>
              <a:spcBef>
                <a:spcPts val="1000"/>
              </a:spcBef>
              <a:spcAft>
                <a:spcPts val="0"/>
              </a:spcAft>
              <a:buClr>
                <a:schemeClr val="dk1"/>
              </a:buClr>
              <a:buSzPts val="1800"/>
              <a:buChar char="•"/>
            </a:pPr>
            <a:r>
              <a:rPr b="1" lang="en-US" sz="1800">
                <a:latin typeface="Calibri"/>
                <a:ea typeface="Calibri"/>
                <a:cs typeface="Calibri"/>
                <a:sym typeface="Calibri"/>
              </a:rPr>
              <a:t>A</a:t>
            </a:r>
            <a:r>
              <a:rPr lang="en-US" sz="1800">
                <a:latin typeface="Calibri"/>
                <a:ea typeface="Calibri"/>
                <a:cs typeface="Calibri"/>
                <a:sym typeface="Calibri"/>
              </a:rPr>
              <a:t>s</a:t>
            </a:r>
            <a:r>
              <a:rPr i="1" lang="en-US" sz="1800">
                <a:latin typeface="Calibri"/>
                <a:ea typeface="Calibri"/>
                <a:cs typeface="Calibri"/>
                <a:sym typeface="Calibri"/>
              </a:rPr>
              <a:t>suming assays perform at or above 99% sensitivity; 98% specificity. Consecutive HIV tests only</a:t>
            </a:r>
            <a:endParaRPr sz="1800">
              <a:latin typeface="Calibri"/>
              <a:ea typeface="Calibri"/>
              <a:cs typeface="Calibri"/>
              <a:sym typeface="Calibri"/>
            </a:endParaRPr>
          </a:p>
        </p:txBody>
      </p:sp>
      <p:sp>
        <p:nvSpPr>
          <p:cNvPr id="220" name="Google Shape;220;p6"/>
          <p:cNvSpPr txBox="1"/>
          <p:nvPr>
            <p:ph type="title"/>
          </p:nvPr>
        </p:nvSpPr>
        <p:spPr>
          <a:xfrm>
            <a:off x="0" y="0"/>
            <a:ext cx="12191999" cy="930729"/>
          </a:xfrm>
          <a:prstGeom prst="rect">
            <a:avLst/>
          </a:prstGeom>
          <a:solidFill>
            <a:srgbClr val="0070C0"/>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b="1" lang="en-US" sz="3600">
                <a:solidFill>
                  <a:schemeClr val="lt1"/>
                </a:solidFill>
                <a:latin typeface="Calibri"/>
                <a:ea typeface="Calibri"/>
                <a:cs typeface="Calibri"/>
                <a:sym typeface="Calibri"/>
              </a:rPr>
              <a:t>PPV depends on the positivity rate </a:t>
            </a:r>
            <a:r>
              <a:rPr b="1" lang="en-US" sz="3600" u="sng">
                <a:solidFill>
                  <a:schemeClr val="lt1"/>
                </a:solidFill>
                <a:latin typeface="Calibri"/>
                <a:ea typeface="Calibri"/>
                <a:cs typeface="Calibri"/>
                <a:sym typeface="Calibri"/>
              </a:rPr>
              <a:t>among testers</a:t>
            </a:r>
            <a:endParaRPr/>
          </a:p>
        </p:txBody>
      </p:sp>
      <p:graphicFrame>
        <p:nvGraphicFramePr>
          <p:cNvPr id="221" name="Google Shape;221;p6"/>
          <p:cNvGraphicFramePr/>
          <p:nvPr/>
        </p:nvGraphicFramePr>
        <p:xfrm>
          <a:off x="153429" y="2170609"/>
          <a:ext cx="3000000" cy="3000000"/>
        </p:xfrm>
        <a:graphic>
          <a:graphicData uri="http://schemas.openxmlformats.org/drawingml/2006/table">
            <a:tbl>
              <a:tblPr bandRow="1" firstRow="1">
                <a:noFill/>
                <a:tableStyleId>{31A03F2F-5B96-429E-9901-B0CF1F9AED80}</a:tableStyleId>
              </a:tblPr>
              <a:tblGrid>
                <a:gridCol w="1522550"/>
                <a:gridCol w="1464550"/>
                <a:gridCol w="1131025"/>
                <a:gridCol w="1094775"/>
                <a:gridCol w="1050775"/>
              </a:tblGrid>
              <a:tr h="493000">
                <a:tc>
                  <a:txBody>
                    <a:bodyPr/>
                    <a:lstStyle/>
                    <a:p>
                      <a:pPr indent="0" lvl="0" marL="0" marR="0" rtl="0" algn="ctr">
                        <a:spcBef>
                          <a:spcPts val="0"/>
                        </a:spcBef>
                        <a:spcAft>
                          <a:spcPts val="0"/>
                        </a:spcAft>
                        <a:buNone/>
                      </a:pPr>
                      <a:r>
                        <a:rPr lang="en-US" sz="1400">
                          <a:latin typeface="Calibri"/>
                          <a:ea typeface="Calibri"/>
                          <a:cs typeface="Calibri"/>
                          <a:sym typeface="Calibri"/>
                        </a:rPr>
                        <a:t>Prevalence among testing population</a:t>
                      </a:r>
                      <a:endParaRPr/>
                    </a:p>
                  </a:txBody>
                  <a:tcPr marT="34300" marB="34300" marR="68575" marL="68575" anchor="ctr"/>
                </a:tc>
                <a:tc>
                  <a:txBody>
                    <a:bodyPr/>
                    <a:lstStyle/>
                    <a:p>
                      <a:pPr indent="0" lvl="0" marL="0" marR="0" rtl="0" algn="ctr">
                        <a:spcBef>
                          <a:spcPts val="0"/>
                        </a:spcBef>
                        <a:spcAft>
                          <a:spcPts val="0"/>
                        </a:spcAft>
                        <a:buNone/>
                      </a:pPr>
                      <a:r>
                        <a:rPr lang="en-US" sz="1400">
                          <a:latin typeface="Calibri"/>
                          <a:ea typeface="Calibri"/>
                          <a:cs typeface="Calibri"/>
                          <a:sym typeface="Calibri"/>
                        </a:rPr>
                        <a:t>Per 100,000 tested</a:t>
                      </a:r>
                      <a:endParaRPr/>
                    </a:p>
                  </a:txBody>
                  <a:tcPr marT="34300" marB="34300" marR="68575" marL="68575" anchor="ctr"/>
                </a:tc>
                <a:tc>
                  <a:txBody>
                    <a:bodyPr/>
                    <a:lstStyle/>
                    <a:p>
                      <a:pPr indent="0" lvl="0" marL="0" marR="0" rtl="0" algn="ctr">
                        <a:lnSpc>
                          <a:spcPct val="100000"/>
                        </a:lnSpc>
                        <a:spcBef>
                          <a:spcPts val="0"/>
                        </a:spcBef>
                        <a:spcAft>
                          <a:spcPts val="0"/>
                        </a:spcAft>
                        <a:buClr>
                          <a:schemeClr val="dk1"/>
                        </a:buClr>
                        <a:buSzPts val="1400"/>
                        <a:buFont typeface="Calibri"/>
                        <a:buNone/>
                      </a:pPr>
                      <a:r>
                        <a:rPr lang="en-US" sz="1400">
                          <a:latin typeface="Calibri"/>
                          <a:ea typeface="Calibri"/>
                          <a:cs typeface="Calibri"/>
                          <a:sym typeface="Calibri"/>
                        </a:rPr>
                        <a:t>After 1 assay</a:t>
                      </a:r>
                      <a:endParaRPr/>
                    </a:p>
                  </a:txBody>
                  <a:tcPr marT="34300" marB="34300" marR="68575" marL="68575" anchor="ctr"/>
                </a:tc>
                <a:tc>
                  <a:txBody>
                    <a:bodyPr/>
                    <a:lstStyle/>
                    <a:p>
                      <a:pPr indent="0" lvl="0" marL="0" marR="0" rtl="0" algn="ctr">
                        <a:lnSpc>
                          <a:spcPct val="100000"/>
                        </a:lnSpc>
                        <a:spcBef>
                          <a:spcPts val="0"/>
                        </a:spcBef>
                        <a:spcAft>
                          <a:spcPts val="0"/>
                        </a:spcAft>
                        <a:buClr>
                          <a:schemeClr val="dk1"/>
                        </a:buClr>
                        <a:buSzPts val="1400"/>
                        <a:buFont typeface="Calibri"/>
                        <a:buNone/>
                      </a:pPr>
                      <a:r>
                        <a:rPr lang="en-US" sz="1400">
                          <a:latin typeface="Calibri"/>
                          <a:ea typeface="Calibri"/>
                          <a:cs typeface="Calibri"/>
                          <a:sym typeface="Calibri"/>
                        </a:rPr>
                        <a:t>After 2 assays</a:t>
                      </a:r>
                      <a:endParaRPr/>
                    </a:p>
                  </a:txBody>
                  <a:tcPr marT="34300" marB="34300" marR="68575" marL="68575" anchor="ctr"/>
                </a:tc>
                <a:tc>
                  <a:txBody>
                    <a:bodyPr/>
                    <a:lstStyle/>
                    <a:p>
                      <a:pPr indent="0" lvl="0" marL="0" marR="0" rtl="0" algn="ctr">
                        <a:lnSpc>
                          <a:spcPct val="100000"/>
                        </a:lnSpc>
                        <a:spcBef>
                          <a:spcPts val="0"/>
                        </a:spcBef>
                        <a:spcAft>
                          <a:spcPts val="0"/>
                        </a:spcAft>
                        <a:buClr>
                          <a:schemeClr val="dk1"/>
                        </a:buClr>
                        <a:buSzPts val="1400"/>
                        <a:buFont typeface="Calibri"/>
                        <a:buNone/>
                      </a:pPr>
                      <a:r>
                        <a:rPr lang="en-US" sz="1400">
                          <a:latin typeface="Calibri"/>
                          <a:ea typeface="Calibri"/>
                          <a:cs typeface="Calibri"/>
                          <a:sym typeface="Calibri"/>
                        </a:rPr>
                        <a:t>After 3 assays</a:t>
                      </a:r>
                      <a:endParaRPr/>
                    </a:p>
                  </a:txBody>
                  <a:tcPr marT="34300" marB="34300" marR="68575" marL="68575" anchor="ctr"/>
                </a:tc>
              </a:tr>
              <a:tr h="1130125">
                <a:tc>
                  <a:txBody>
                    <a:bodyPr/>
                    <a:lstStyle/>
                    <a:p>
                      <a:pPr indent="0" lvl="0" marL="0" marR="0" rtl="0" algn="ctr">
                        <a:spcBef>
                          <a:spcPts val="0"/>
                        </a:spcBef>
                        <a:spcAft>
                          <a:spcPts val="0"/>
                        </a:spcAft>
                        <a:buNone/>
                      </a:pPr>
                      <a:r>
                        <a:rPr b="1" lang="en-US" sz="1400">
                          <a:latin typeface="Calibri"/>
                          <a:ea typeface="Calibri"/>
                          <a:cs typeface="Calibri"/>
                          <a:sym typeface="Calibri"/>
                        </a:rPr>
                        <a:t>10%</a:t>
                      </a:r>
                      <a:endParaRPr/>
                    </a:p>
                  </a:txBody>
                  <a:tcPr marT="34300" marB="34300" marR="68575" marL="68575" anchor="ctr"/>
                </a:tc>
                <a:tc>
                  <a:txBody>
                    <a:bodyPr/>
                    <a:lstStyle/>
                    <a:p>
                      <a:pPr indent="0" lvl="0" marL="0" marR="0" rtl="0" algn="ctr">
                        <a:lnSpc>
                          <a:spcPct val="100000"/>
                        </a:lnSpc>
                        <a:spcBef>
                          <a:spcPts val="0"/>
                        </a:spcBef>
                        <a:spcAft>
                          <a:spcPts val="0"/>
                        </a:spcAft>
                        <a:buClr>
                          <a:schemeClr val="dk1"/>
                        </a:buClr>
                        <a:buSzPts val="1400"/>
                        <a:buFont typeface="Calibri"/>
                        <a:buNone/>
                      </a:pPr>
                      <a:r>
                        <a:rPr lang="en-US" sz="1400">
                          <a:latin typeface="Calibri"/>
                          <a:ea typeface="Calibri"/>
                          <a:cs typeface="Calibri"/>
                          <a:sym typeface="Calibri"/>
                        </a:rPr>
                        <a:t>10,000 HIV+</a:t>
                      </a:r>
                      <a:endParaRPr/>
                    </a:p>
                    <a:p>
                      <a:pPr indent="0" lvl="0" marL="0" marR="0" rtl="0" algn="ctr">
                        <a:lnSpc>
                          <a:spcPct val="100000"/>
                        </a:lnSpc>
                        <a:spcBef>
                          <a:spcPts val="0"/>
                        </a:spcBef>
                        <a:spcAft>
                          <a:spcPts val="0"/>
                        </a:spcAft>
                        <a:buClr>
                          <a:schemeClr val="dk1"/>
                        </a:buClr>
                        <a:buSzPts val="1400"/>
                        <a:buFont typeface="Calibri"/>
                        <a:buNone/>
                      </a:pPr>
                      <a:r>
                        <a:rPr lang="en-US" sz="1400">
                          <a:latin typeface="Calibri"/>
                          <a:ea typeface="Calibri"/>
                          <a:cs typeface="Calibri"/>
                          <a:sym typeface="Calibri"/>
                        </a:rPr>
                        <a:t>90,000 HIV-</a:t>
                      </a:r>
                      <a:endParaRPr/>
                    </a:p>
                  </a:txBody>
                  <a:tcPr marT="34300" marB="34300" marR="68575" marL="68575" anchor="ctr"/>
                </a:tc>
                <a:tc>
                  <a:txBody>
                    <a:bodyPr/>
                    <a:lstStyle/>
                    <a:p>
                      <a:pPr indent="0" lvl="0" marL="0" marR="0" rtl="0" algn="ctr">
                        <a:spcBef>
                          <a:spcPts val="0"/>
                        </a:spcBef>
                        <a:spcAft>
                          <a:spcPts val="0"/>
                        </a:spcAft>
                        <a:buNone/>
                      </a:pPr>
                      <a:r>
                        <a:rPr lang="en-US" sz="1400">
                          <a:latin typeface="Calibri"/>
                          <a:ea typeface="Calibri"/>
                          <a:cs typeface="Calibri"/>
                          <a:sym typeface="Calibri"/>
                        </a:rPr>
                        <a:t>9900 true+ (99%)</a:t>
                      </a:r>
                      <a:endParaRPr/>
                    </a:p>
                    <a:p>
                      <a:pPr indent="0" lvl="0" marL="0" marR="0" rtl="0" algn="ctr">
                        <a:spcBef>
                          <a:spcPts val="0"/>
                        </a:spcBef>
                        <a:spcAft>
                          <a:spcPts val="0"/>
                        </a:spcAft>
                        <a:buNone/>
                      </a:pPr>
                      <a:r>
                        <a:rPr lang="en-US" sz="1400">
                          <a:latin typeface="Calibri"/>
                          <a:ea typeface="Calibri"/>
                          <a:cs typeface="Calibri"/>
                          <a:sym typeface="Calibri"/>
                        </a:rPr>
                        <a:t>1800 false+ (2%)</a:t>
                      </a:r>
                      <a:endParaRPr b="1" sz="1400">
                        <a:latin typeface="Calibri"/>
                        <a:ea typeface="Calibri"/>
                        <a:cs typeface="Calibri"/>
                        <a:sym typeface="Calibri"/>
                      </a:endParaRPr>
                    </a:p>
                    <a:p>
                      <a:pPr indent="0" lvl="0" marL="0" marR="0" rtl="0" algn="ctr">
                        <a:spcBef>
                          <a:spcPts val="0"/>
                        </a:spcBef>
                        <a:spcAft>
                          <a:spcPts val="0"/>
                        </a:spcAft>
                        <a:buNone/>
                      </a:pPr>
                      <a:r>
                        <a:rPr b="1" lang="en-US" sz="1400">
                          <a:latin typeface="Calibri"/>
                          <a:ea typeface="Calibri"/>
                          <a:cs typeface="Calibri"/>
                          <a:sym typeface="Calibri"/>
                        </a:rPr>
                        <a:t>85% PPV</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latin typeface="Calibri"/>
                          <a:ea typeface="Calibri"/>
                          <a:cs typeface="Calibri"/>
                          <a:sym typeface="Calibri"/>
                        </a:rPr>
                        <a:t>9801 true+</a:t>
                      </a:r>
                      <a:endParaRPr/>
                    </a:p>
                    <a:p>
                      <a:pPr indent="0" lvl="0" marL="0" marR="0" rtl="0" algn="ctr">
                        <a:spcBef>
                          <a:spcPts val="0"/>
                        </a:spcBef>
                        <a:spcAft>
                          <a:spcPts val="0"/>
                        </a:spcAft>
                        <a:buNone/>
                      </a:pPr>
                      <a:r>
                        <a:rPr lang="en-US" sz="1400">
                          <a:latin typeface="Calibri"/>
                          <a:ea typeface="Calibri"/>
                          <a:cs typeface="Calibri"/>
                          <a:sym typeface="Calibri"/>
                        </a:rPr>
                        <a:t>36 false+</a:t>
                      </a:r>
                      <a:endParaRPr b="1" sz="1400">
                        <a:latin typeface="Calibri"/>
                        <a:ea typeface="Calibri"/>
                        <a:cs typeface="Calibri"/>
                        <a:sym typeface="Calibri"/>
                      </a:endParaRPr>
                    </a:p>
                    <a:p>
                      <a:pPr indent="0" lvl="0" marL="0" marR="0" rtl="0" algn="ctr">
                        <a:spcBef>
                          <a:spcPts val="0"/>
                        </a:spcBef>
                        <a:spcAft>
                          <a:spcPts val="0"/>
                        </a:spcAft>
                        <a:buNone/>
                      </a:pPr>
                      <a:r>
                        <a:rPr b="1" i="1" lang="en-US" sz="1400" u="none">
                          <a:latin typeface="Calibri"/>
                          <a:ea typeface="Calibri"/>
                          <a:cs typeface="Calibri"/>
                          <a:sym typeface="Calibri"/>
                        </a:rPr>
                        <a:t>99.6% PPV</a:t>
                      </a:r>
                      <a:endParaRPr i="1" sz="1400" u="none">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solidFill>
                            <a:srgbClr val="C00000"/>
                          </a:solidFill>
                          <a:latin typeface="Calibri"/>
                          <a:ea typeface="Calibri"/>
                          <a:cs typeface="Calibri"/>
                          <a:sym typeface="Calibri"/>
                        </a:rPr>
                        <a:t>9703 true+</a:t>
                      </a:r>
                      <a:endParaRPr/>
                    </a:p>
                    <a:p>
                      <a:pPr indent="0" lvl="0" marL="0" marR="0" rtl="0" algn="ctr">
                        <a:spcBef>
                          <a:spcPts val="0"/>
                        </a:spcBef>
                        <a:spcAft>
                          <a:spcPts val="0"/>
                        </a:spcAft>
                        <a:buNone/>
                      </a:pPr>
                      <a:r>
                        <a:rPr lang="en-US" sz="1400">
                          <a:solidFill>
                            <a:srgbClr val="C00000"/>
                          </a:solidFill>
                          <a:latin typeface="Calibri"/>
                          <a:ea typeface="Calibri"/>
                          <a:cs typeface="Calibri"/>
                          <a:sym typeface="Calibri"/>
                        </a:rPr>
                        <a:t>0.7 false+</a:t>
                      </a:r>
                      <a:endParaRPr/>
                    </a:p>
                    <a:p>
                      <a:pPr indent="0" lvl="0" marL="0" marR="0" rtl="0" algn="ctr">
                        <a:spcBef>
                          <a:spcPts val="0"/>
                        </a:spcBef>
                        <a:spcAft>
                          <a:spcPts val="0"/>
                        </a:spcAft>
                        <a:buNone/>
                      </a:pPr>
                      <a:r>
                        <a:rPr b="1" i="1" lang="en-US" sz="1400" u="none">
                          <a:solidFill>
                            <a:srgbClr val="C00000"/>
                          </a:solidFill>
                          <a:latin typeface="Calibri"/>
                          <a:ea typeface="Calibri"/>
                          <a:cs typeface="Calibri"/>
                          <a:sym typeface="Calibri"/>
                        </a:rPr>
                        <a:t>99.9% PPV</a:t>
                      </a:r>
                      <a:endParaRPr/>
                    </a:p>
                  </a:txBody>
                  <a:tcPr marT="34300" marB="34300" marR="68575" marL="68575" anchor="ctr"/>
                </a:tc>
              </a:tr>
              <a:tr h="705375">
                <a:tc>
                  <a:txBody>
                    <a:bodyPr/>
                    <a:lstStyle/>
                    <a:p>
                      <a:pPr indent="0" lvl="0" marL="0" marR="0" rtl="0" algn="ctr">
                        <a:spcBef>
                          <a:spcPts val="0"/>
                        </a:spcBef>
                        <a:spcAft>
                          <a:spcPts val="0"/>
                        </a:spcAft>
                        <a:buNone/>
                      </a:pPr>
                      <a:r>
                        <a:rPr b="1" lang="en-US" sz="1400">
                          <a:latin typeface="Calibri"/>
                          <a:ea typeface="Calibri"/>
                          <a:cs typeface="Calibri"/>
                          <a:sym typeface="Calibri"/>
                        </a:rPr>
                        <a:t>5%</a:t>
                      </a:r>
                      <a:endParaRPr/>
                    </a:p>
                  </a:txBody>
                  <a:tcPr marT="34300" marB="34300" marR="68575" marL="68575" anchor="ctr"/>
                </a:tc>
                <a:tc>
                  <a:txBody>
                    <a:bodyPr/>
                    <a:lstStyle/>
                    <a:p>
                      <a:pPr indent="0" lvl="0" marL="0" marR="0" rtl="0" algn="ctr">
                        <a:spcBef>
                          <a:spcPts val="0"/>
                        </a:spcBef>
                        <a:spcAft>
                          <a:spcPts val="0"/>
                        </a:spcAft>
                        <a:buNone/>
                      </a:pPr>
                      <a:r>
                        <a:rPr lang="en-US" sz="1400">
                          <a:latin typeface="Calibri"/>
                          <a:ea typeface="Calibri"/>
                          <a:cs typeface="Calibri"/>
                          <a:sym typeface="Calibri"/>
                        </a:rPr>
                        <a:t>5000 HIV+</a:t>
                      </a:r>
                      <a:endParaRPr/>
                    </a:p>
                    <a:p>
                      <a:pPr indent="0" lvl="0" marL="0" marR="0" rtl="0" algn="ctr">
                        <a:spcBef>
                          <a:spcPts val="0"/>
                        </a:spcBef>
                        <a:spcAft>
                          <a:spcPts val="0"/>
                        </a:spcAft>
                        <a:buNone/>
                      </a:pPr>
                      <a:r>
                        <a:rPr lang="en-US" sz="1400">
                          <a:latin typeface="Calibri"/>
                          <a:ea typeface="Calibri"/>
                          <a:cs typeface="Calibri"/>
                          <a:sym typeface="Calibri"/>
                        </a:rPr>
                        <a:t>95,000 HIV-</a:t>
                      </a:r>
                      <a:endParaRPr/>
                    </a:p>
                  </a:txBody>
                  <a:tcPr marT="34300" marB="34300" marR="68575" marL="68575" anchor="ctr"/>
                </a:tc>
                <a:tc>
                  <a:txBody>
                    <a:bodyPr/>
                    <a:lstStyle/>
                    <a:p>
                      <a:pPr indent="0" lvl="0" marL="0" marR="0" rtl="0" algn="ctr">
                        <a:spcBef>
                          <a:spcPts val="0"/>
                        </a:spcBef>
                        <a:spcAft>
                          <a:spcPts val="0"/>
                        </a:spcAft>
                        <a:buNone/>
                      </a:pPr>
                      <a:r>
                        <a:rPr lang="en-US" sz="1400">
                          <a:latin typeface="Calibri"/>
                          <a:ea typeface="Calibri"/>
                          <a:cs typeface="Calibri"/>
                          <a:sym typeface="Calibri"/>
                        </a:rPr>
                        <a:t>4950 true+</a:t>
                      </a:r>
                      <a:endParaRPr/>
                    </a:p>
                    <a:p>
                      <a:pPr indent="0" lvl="0" marL="0" marR="0" rtl="0" algn="ctr">
                        <a:spcBef>
                          <a:spcPts val="0"/>
                        </a:spcBef>
                        <a:spcAft>
                          <a:spcPts val="0"/>
                        </a:spcAft>
                        <a:buNone/>
                      </a:pPr>
                      <a:r>
                        <a:rPr lang="en-US" sz="1400">
                          <a:latin typeface="Calibri"/>
                          <a:ea typeface="Calibri"/>
                          <a:cs typeface="Calibri"/>
                          <a:sym typeface="Calibri"/>
                        </a:rPr>
                        <a:t>1900 false+</a:t>
                      </a:r>
                      <a:endParaRPr/>
                    </a:p>
                    <a:p>
                      <a:pPr indent="0" lvl="0" marL="0" marR="0" rtl="0" algn="ctr">
                        <a:spcBef>
                          <a:spcPts val="0"/>
                        </a:spcBef>
                        <a:spcAft>
                          <a:spcPts val="0"/>
                        </a:spcAft>
                        <a:buNone/>
                      </a:pPr>
                      <a:r>
                        <a:rPr b="1" lang="en-US" sz="1400">
                          <a:latin typeface="Calibri"/>
                          <a:ea typeface="Calibri"/>
                          <a:cs typeface="Calibri"/>
                          <a:sym typeface="Calibri"/>
                        </a:rPr>
                        <a:t>72% PPV</a:t>
                      </a:r>
                      <a:endParaRPr/>
                    </a:p>
                  </a:txBody>
                  <a:tcPr marT="34300" marB="34300" marR="68575" marL="68575" anchor="ctr"/>
                </a:tc>
                <a:tc>
                  <a:txBody>
                    <a:bodyPr/>
                    <a:lstStyle/>
                    <a:p>
                      <a:pPr indent="0" lvl="0" marL="0" marR="0" rtl="0" algn="ctr">
                        <a:spcBef>
                          <a:spcPts val="0"/>
                        </a:spcBef>
                        <a:spcAft>
                          <a:spcPts val="0"/>
                        </a:spcAft>
                        <a:buNone/>
                      </a:pPr>
                      <a:r>
                        <a:rPr lang="en-US" sz="1400">
                          <a:latin typeface="Calibri"/>
                          <a:ea typeface="Calibri"/>
                          <a:cs typeface="Calibri"/>
                          <a:sym typeface="Calibri"/>
                        </a:rPr>
                        <a:t>4901 true+</a:t>
                      </a:r>
                      <a:endParaRPr/>
                    </a:p>
                    <a:p>
                      <a:pPr indent="0" lvl="0" marL="0" marR="0" rtl="0" algn="ctr">
                        <a:spcBef>
                          <a:spcPts val="0"/>
                        </a:spcBef>
                        <a:spcAft>
                          <a:spcPts val="0"/>
                        </a:spcAft>
                        <a:buNone/>
                      </a:pPr>
                      <a:r>
                        <a:rPr lang="en-US" sz="1400">
                          <a:latin typeface="Calibri"/>
                          <a:ea typeface="Calibri"/>
                          <a:cs typeface="Calibri"/>
                          <a:sym typeface="Calibri"/>
                        </a:rPr>
                        <a:t>38 false+</a:t>
                      </a:r>
                      <a:endParaRPr/>
                    </a:p>
                    <a:p>
                      <a:pPr indent="0" lvl="0" marL="0" marR="0" rtl="0" algn="ctr">
                        <a:spcBef>
                          <a:spcPts val="0"/>
                        </a:spcBef>
                        <a:spcAft>
                          <a:spcPts val="0"/>
                        </a:spcAft>
                        <a:buNone/>
                      </a:pPr>
                      <a:r>
                        <a:rPr b="1" i="1" lang="en-US" sz="1400" u="sng">
                          <a:solidFill>
                            <a:schemeClr val="dk1"/>
                          </a:solidFill>
                          <a:latin typeface="Calibri"/>
                          <a:ea typeface="Calibri"/>
                          <a:cs typeface="Calibri"/>
                          <a:sym typeface="Calibri"/>
                        </a:rPr>
                        <a:t>99.2% PPV</a:t>
                      </a:r>
                      <a:endParaRPr/>
                    </a:p>
                  </a:txBody>
                  <a:tcPr marT="34300" marB="34300" marR="68575" marL="68575" anchor="ctr"/>
                </a:tc>
                <a:tc>
                  <a:txBody>
                    <a:bodyPr/>
                    <a:lstStyle/>
                    <a:p>
                      <a:pPr indent="0" lvl="0" marL="0" marR="0" rtl="0" algn="ctr">
                        <a:spcBef>
                          <a:spcPts val="0"/>
                        </a:spcBef>
                        <a:spcAft>
                          <a:spcPts val="0"/>
                        </a:spcAft>
                        <a:buNone/>
                      </a:pPr>
                      <a:r>
                        <a:rPr lang="en-US" sz="1400">
                          <a:solidFill>
                            <a:srgbClr val="C00000"/>
                          </a:solidFill>
                          <a:latin typeface="Calibri"/>
                          <a:ea typeface="Calibri"/>
                          <a:cs typeface="Calibri"/>
                          <a:sym typeface="Calibri"/>
                        </a:rPr>
                        <a:t>4851 true+</a:t>
                      </a:r>
                      <a:endParaRPr/>
                    </a:p>
                    <a:p>
                      <a:pPr indent="0" lvl="0" marL="0" marR="0" rtl="0" algn="ctr">
                        <a:spcBef>
                          <a:spcPts val="0"/>
                        </a:spcBef>
                        <a:spcAft>
                          <a:spcPts val="0"/>
                        </a:spcAft>
                        <a:buNone/>
                      </a:pPr>
                      <a:r>
                        <a:rPr lang="en-US" sz="1400">
                          <a:solidFill>
                            <a:srgbClr val="C00000"/>
                          </a:solidFill>
                          <a:latin typeface="Calibri"/>
                          <a:ea typeface="Calibri"/>
                          <a:cs typeface="Calibri"/>
                          <a:sym typeface="Calibri"/>
                        </a:rPr>
                        <a:t>0.8 false+</a:t>
                      </a:r>
                      <a:endParaRPr/>
                    </a:p>
                    <a:p>
                      <a:pPr indent="0" lvl="0" marL="0" marR="0" rtl="0" algn="ctr">
                        <a:spcBef>
                          <a:spcPts val="0"/>
                        </a:spcBef>
                        <a:spcAft>
                          <a:spcPts val="0"/>
                        </a:spcAft>
                        <a:buNone/>
                      </a:pPr>
                      <a:r>
                        <a:rPr b="1" i="1" lang="en-US" sz="1400" u="none">
                          <a:solidFill>
                            <a:srgbClr val="C00000"/>
                          </a:solidFill>
                          <a:latin typeface="Calibri"/>
                          <a:ea typeface="Calibri"/>
                          <a:cs typeface="Calibri"/>
                          <a:sym typeface="Calibri"/>
                        </a:rPr>
                        <a:t>99.9% PPV</a:t>
                      </a:r>
                      <a:endParaRPr/>
                    </a:p>
                  </a:txBody>
                  <a:tcPr marT="34300" marB="34300" marR="68575" marL="68575" anchor="ctr"/>
                </a:tc>
              </a:tr>
              <a:tr h="705375">
                <a:tc>
                  <a:txBody>
                    <a:bodyPr/>
                    <a:lstStyle/>
                    <a:p>
                      <a:pPr indent="0" lvl="0" marL="0" marR="0" rtl="0" algn="ctr">
                        <a:spcBef>
                          <a:spcPts val="0"/>
                        </a:spcBef>
                        <a:spcAft>
                          <a:spcPts val="0"/>
                        </a:spcAft>
                        <a:buNone/>
                      </a:pPr>
                      <a:r>
                        <a:rPr b="1" lang="en-US" sz="1400">
                          <a:latin typeface="Calibri"/>
                          <a:ea typeface="Calibri"/>
                          <a:cs typeface="Calibri"/>
                          <a:sym typeface="Calibri"/>
                        </a:rPr>
                        <a:t>1%</a:t>
                      </a:r>
                      <a:endParaRPr/>
                    </a:p>
                  </a:txBody>
                  <a:tcPr marT="34300" marB="34300" marR="68575" marL="68575" anchor="ctr"/>
                </a:tc>
                <a:tc>
                  <a:txBody>
                    <a:bodyPr/>
                    <a:lstStyle/>
                    <a:p>
                      <a:pPr indent="0" lvl="0" marL="0" marR="0" rtl="0" algn="ctr">
                        <a:spcBef>
                          <a:spcPts val="0"/>
                        </a:spcBef>
                        <a:spcAft>
                          <a:spcPts val="0"/>
                        </a:spcAft>
                        <a:buNone/>
                      </a:pPr>
                      <a:r>
                        <a:rPr b="0" lang="en-US" sz="1400">
                          <a:latin typeface="Calibri"/>
                          <a:ea typeface="Calibri"/>
                          <a:cs typeface="Calibri"/>
                          <a:sym typeface="Calibri"/>
                        </a:rPr>
                        <a:t>1000 HIV+</a:t>
                      </a:r>
                      <a:endParaRPr/>
                    </a:p>
                    <a:p>
                      <a:pPr indent="0" lvl="0" marL="0" marR="0" rtl="0" algn="ctr">
                        <a:spcBef>
                          <a:spcPts val="0"/>
                        </a:spcBef>
                        <a:spcAft>
                          <a:spcPts val="0"/>
                        </a:spcAft>
                        <a:buNone/>
                      </a:pPr>
                      <a:r>
                        <a:rPr b="0" lang="en-US" sz="1400">
                          <a:latin typeface="Calibri"/>
                          <a:ea typeface="Calibri"/>
                          <a:cs typeface="Calibri"/>
                          <a:sym typeface="Calibri"/>
                        </a:rPr>
                        <a:t>99,000 HIV-</a:t>
                      </a:r>
                      <a:endParaRPr/>
                    </a:p>
                  </a:txBody>
                  <a:tcPr marT="34300" marB="34300" marR="68575" marL="68575" anchor="ctr"/>
                </a:tc>
                <a:tc>
                  <a:txBody>
                    <a:bodyPr/>
                    <a:lstStyle/>
                    <a:p>
                      <a:pPr indent="0" lvl="0" marL="0" marR="0" rtl="0" algn="ctr">
                        <a:spcBef>
                          <a:spcPts val="0"/>
                        </a:spcBef>
                        <a:spcAft>
                          <a:spcPts val="0"/>
                        </a:spcAft>
                        <a:buNone/>
                      </a:pPr>
                      <a:r>
                        <a:rPr b="0" lang="en-US" sz="1400">
                          <a:latin typeface="Calibri"/>
                          <a:ea typeface="Calibri"/>
                          <a:cs typeface="Calibri"/>
                          <a:sym typeface="Calibri"/>
                        </a:rPr>
                        <a:t>990 true+</a:t>
                      </a:r>
                      <a:endParaRPr/>
                    </a:p>
                    <a:p>
                      <a:pPr indent="0" lvl="0" marL="0" marR="0" rtl="0" algn="ctr">
                        <a:spcBef>
                          <a:spcPts val="0"/>
                        </a:spcBef>
                        <a:spcAft>
                          <a:spcPts val="0"/>
                        </a:spcAft>
                        <a:buNone/>
                      </a:pPr>
                      <a:r>
                        <a:rPr b="0" lang="en-US" sz="1400">
                          <a:latin typeface="Calibri"/>
                          <a:ea typeface="Calibri"/>
                          <a:cs typeface="Calibri"/>
                          <a:sym typeface="Calibri"/>
                        </a:rPr>
                        <a:t>1980 false+</a:t>
                      </a:r>
                      <a:endParaRPr/>
                    </a:p>
                    <a:p>
                      <a:pPr indent="0" lvl="0" marL="0" marR="0" rtl="0" algn="ctr">
                        <a:spcBef>
                          <a:spcPts val="0"/>
                        </a:spcBef>
                        <a:spcAft>
                          <a:spcPts val="0"/>
                        </a:spcAft>
                        <a:buNone/>
                      </a:pPr>
                      <a:r>
                        <a:rPr b="1" lang="en-US" sz="1400">
                          <a:latin typeface="Calibri"/>
                          <a:ea typeface="Calibri"/>
                          <a:cs typeface="Calibri"/>
                          <a:sym typeface="Calibri"/>
                        </a:rPr>
                        <a:t>33% PPV</a:t>
                      </a:r>
                      <a:endParaRPr/>
                    </a:p>
                  </a:txBody>
                  <a:tcPr marT="34300" marB="34300" marR="68575" marL="68575" anchor="ctr"/>
                </a:tc>
                <a:tc>
                  <a:txBody>
                    <a:bodyPr/>
                    <a:lstStyle/>
                    <a:p>
                      <a:pPr indent="0" lvl="0" marL="0" marR="0" rtl="0" algn="ctr">
                        <a:spcBef>
                          <a:spcPts val="0"/>
                        </a:spcBef>
                        <a:spcAft>
                          <a:spcPts val="0"/>
                        </a:spcAft>
                        <a:buNone/>
                      </a:pPr>
                      <a:r>
                        <a:rPr b="0" lang="en-US" sz="1400">
                          <a:solidFill>
                            <a:schemeClr val="dk1"/>
                          </a:solidFill>
                          <a:latin typeface="Calibri"/>
                          <a:ea typeface="Calibri"/>
                          <a:cs typeface="Calibri"/>
                          <a:sym typeface="Calibri"/>
                        </a:rPr>
                        <a:t>980 true+</a:t>
                      </a:r>
                      <a:endParaRPr/>
                    </a:p>
                    <a:p>
                      <a:pPr indent="0" lvl="0" marL="0" marR="0" rtl="0" algn="ctr">
                        <a:spcBef>
                          <a:spcPts val="0"/>
                        </a:spcBef>
                        <a:spcAft>
                          <a:spcPts val="0"/>
                        </a:spcAft>
                        <a:buNone/>
                      </a:pPr>
                      <a:r>
                        <a:rPr b="0" lang="en-US" sz="1400">
                          <a:solidFill>
                            <a:schemeClr val="dk1"/>
                          </a:solidFill>
                          <a:latin typeface="Calibri"/>
                          <a:ea typeface="Calibri"/>
                          <a:cs typeface="Calibri"/>
                          <a:sym typeface="Calibri"/>
                        </a:rPr>
                        <a:t>40 false+</a:t>
                      </a:r>
                      <a:endParaRPr/>
                    </a:p>
                    <a:p>
                      <a:pPr indent="0" lvl="0" marL="0" marR="0" rtl="0" algn="ctr">
                        <a:spcBef>
                          <a:spcPts val="0"/>
                        </a:spcBef>
                        <a:spcAft>
                          <a:spcPts val="0"/>
                        </a:spcAft>
                        <a:buNone/>
                      </a:pPr>
                      <a:r>
                        <a:rPr b="1" lang="en-US" sz="1400">
                          <a:solidFill>
                            <a:schemeClr val="dk1"/>
                          </a:solidFill>
                          <a:latin typeface="Calibri"/>
                          <a:ea typeface="Calibri"/>
                          <a:cs typeface="Calibri"/>
                          <a:sym typeface="Calibri"/>
                        </a:rPr>
                        <a:t>96% PPV</a:t>
                      </a:r>
                      <a:endParaRPr/>
                    </a:p>
                  </a:txBody>
                  <a:tcPr marT="34300" marB="34300" marR="68575" marL="68575" anchor="ctr"/>
                </a:tc>
                <a:tc>
                  <a:txBody>
                    <a:bodyPr/>
                    <a:lstStyle/>
                    <a:p>
                      <a:pPr indent="0" lvl="0" marL="0" marR="0" rtl="0" algn="ctr">
                        <a:spcBef>
                          <a:spcPts val="0"/>
                        </a:spcBef>
                        <a:spcAft>
                          <a:spcPts val="0"/>
                        </a:spcAft>
                        <a:buNone/>
                      </a:pPr>
                      <a:r>
                        <a:rPr b="0" lang="en-US" sz="1400">
                          <a:solidFill>
                            <a:srgbClr val="C00000"/>
                          </a:solidFill>
                          <a:latin typeface="Calibri"/>
                          <a:ea typeface="Calibri"/>
                          <a:cs typeface="Calibri"/>
                          <a:sym typeface="Calibri"/>
                        </a:rPr>
                        <a:t>970 true+</a:t>
                      </a:r>
                      <a:endParaRPr/>
                    </a:p>
                    <a:p>
                      <a:pPr indent="0" lvl="0" marL="0" marR="0" rtl="0" algn="ctr">
                        <a:spcBef>
                          <a:spcPts val="0"/>
                        </a:spcBef>
                        <a:spcAft>
                          <a:spcPts val="0"/>
                        </a:spcAft>
                        <a:buNone/>
                      </a:pPr>
                      <a:r>
                        <a:rPr b="0" lang="en-US" sz="1400">
                          <a:solidFill>
                            <a:srgbClr val="C00000"/>
                          </a:solidFill>
                          <a:latin typeface="Calibri"/>
                          <a:ea typeface="Calibri"/>
                          <a:cs typeface="Calibri"/>
                          <a:sym typeface="Calibri"/>
                        </a:rPr>
                        <a:t>0.8 false+</a:t>
                      </a:r>
                      <a:endParaRPr/>
                    </a:p>
                    <a:p>
                      <a:pPr indent="0" lvl="0" marL="0" marR="0" rtl="0" algn="ctr">
                        <a:spcBef>
                          <a:spcPts val="0"/>
                        </a:spcBef>
                        <a:spcAft>
                          <a:spcPts val="0"/>
                        </a:spcAft>
                        <a:buNone/>
                      </a:pPr>
                      <a:r>
                        <a:rPr b="1" i="1" lang="en-US" sz="1400" u="none">
                          <a:solidFill>
                            <a:srgbClr val="C00000"/>
                          </a:solidFill>
                          <a:latin typeface="Calibri"/>
                          <a:ea typeface="Calibri"/>
                          <a:cs typeface="Calibri"/>
                          <a:sym typeface="Calibri"/>
                        </a:rPr>
                        <a:t>99.9% PPV</a:t>
                      </a:r>
                      <a:endParaRPr/>
                    </a:p>
                  </a:txBody>
                  <a:tcPr marT="34300" marB="34300" marR="68575" marL="68575" anchor="ctr"/>
                </a:tc>
              </a:tr>
              <a:tr h="705375">
                <a:tc>
                  <a:txBody>
                    <a:bodyPr/>
                    <a:lstStyle/>
                    <a:p>
                      <a:pPr indent="0" lvl="0" marL="0" marR="0" rtl="0" algn="ctr">
                        <a:spcBef>
                          <a:spcPts val="0"/>
                        </a:spcBef>
                        <a:spcAft>
                          <a:spcPts val="0"/>
                        </a:spcAft>
                        <a:buNone/>
                      </a:pPr>
                      <a:r>
                        <a:rPr b="1" lang="en-US" sz="1400">
                          <a:latin typeface="Calibri"/>
                          <a:ea typeface="Calibri"/>
                          <a:cs typeface="Calibri"/>
                          <a:sym typeface="Calibri"/>
                        </a:rPr>
                        <a:t>0.1%</a:t>
                      </a:r>
                      <a:endParaRPr/>
                    </a:p>
                  </a:txBody>
                  <a:tcPr marT="34300" marB="34300" marR="68575" marL="68575" anchor="ctr"/>
                </a:tc>
                <a:tc>
                  <a:txBody>
                    <a:bodyPr/>
                    <a:lstStyle/>
                    <a:p>
                      <a:pPr indent="0" lvl="0" marL="0" marR="0" rtl="0" algn="ctr">
                        <a:spcBef>
                          <a:spcPts val="0"/>
                        </a:spcBef>
                        <a:spcAft>
                          <a:spcPts val="0"/>
                        </a:spcAft>
                        <a:buNone/>
                      </a:pPr>
                      <a:r>
                        <a:rPr lang="en-US" sz="1400">
                          <a:latin typeface="Calibri"/>
                          <a:ea typeface="Calibri"/>
                          <a:cs typeface="Calibri"/>
                          <a:sym typeface="Calibri"/>
                        </a:rPr>
                        <a:t>100 HIV+</a:t>
                      </a:r>
                      <a:endParaRPr/>
                    </a:p>
                    <a:p>
                      <a:pPr indent="0" lvl="0" marL="0" marR="0" rtl="0" algn="ctr">
                        <a:spcBef>
                          <a:spcPts val="0"/>
                        </a:spcBef>
                        <a:spcAft>
                          <a:spcPts val="0"/>
                        </a:spcAft>
                        <a:buNone/>
                      </a:pPr>
                      <a:r>
                        <a:rPr lang="en-US" sz="1400">
                          <a:latin typeface="Calibri"/>
                          <a:ea typeface="Calibri"/>
                          <a:cs typeface="Calibri"/>
                          <a:sym typeface="Calibri"/>
                        </a:rPr>
                        <a:t>99,900 HIV-</a:t>
                      </a:r>
                      <a:endParaRPr/>
                    </a:p>
                  </a:txBody>
                  <a:tcPr marT="34300" marB="34300" marR="68575" marL="68575" anchor="ctr"/>
                </a:tc>
                <a:tc>
                  <a:txBody>
                    <a:bodyPr/>
                    <a:lstStyle/>
                    <a:p>
                      <a:pPr indent="0" lvl="0" marL="0" marR="0" rtl="0" algn="ctr">
                        <a:spcBef>
                          <a:spcPts val="0"/>
                        </a:spcBef>
                        <a:spcAft>
                          <a:spcPts val="0"/>
                        </a:spcAft>
                        <a:buNone/>
                      </a:pPr>
                      <a:r>
                        <a:rPr lang="en-US" sz="1400">
                          <a:latin typeface="Calibri"/>
                          <a:ea typeface="Calibri"/>
                          <a:cs typeface="Calibri"/>
                          <a:sym typeface="Calibri"/>
                        </a:rPr>
                        <a:t>99 true+</a:t>
                      </a:r>
                      <a:endParaRPr/>
                    </a:p>
                    <a:p>
                      <a:pPr indent="0" lvl="0" marL="0" marR="0" rtl="0" algn="ctr">
                        <a:spcBef>
                          <a:spcPts val="0"/>
                        </a:spcBef>
                        <a:spcAft>
                          <a:spcPts val="0"/>
                        </a:spcAft>
                        <a:buNone/>
                      </a:pPr>
                      <a:r>
                        <a:rPr lang="en-US" sz="1400">
                          <a:latin typeface="Calibri"/>
                          <a:ea typeface="Calibri"/>
                          <a:cs typeface="Calibri"/>
                          <a:sym typeface="Calibri"/>
                        </a:rPr>
                        <a:t>1998 false+</a:t>
                      </a:r>
                      <a:endParaRPr/>
                    </a:p>
                    <a:p>
                      <a:pPr indent="0" lvl="0" marL="0" marR="0" rtl="0" algn="ctr">
                        <a:spcBef>
                          <a:spcPts val="0"/>
                        </a:spcBef>
                        <a:spcAft>
                          <a:spcPts val="0"/>
                        </a:spcAft>
                        <a:buNone/>
                      </a:pPr>
                      <a:r>
                        <a:rPr b="1" lang="en-US" sz="1400">
                          <a:latin typeface="Calibri"/>
                          <a:ea typeface="Calibri"/>
                          <a:cs typeface="Calibri"/>
                          <a:sym typeface="Calibri"/>
                        </a:rPr>
                        <a:t>5% PPV</a:t>
                      </a:r>
                      <a:endParaRPr/>
                    </a:p>
                  </a:txBody>
                  <a:tcPr marT="34300" marB="34300" marR="68575" marL="68575" anchor="ctr"/>
                </a:tc>
                <a:tc>
                  <a:txBody>
                    <a:bodyPr/>
                    <a:lstStyle/>
                    <a:p>
                      <a:pPr indent="0" lvl="0" marL="0" marR="0" rtl="0" algn="ctr">
                        <a:spcBef>
                          <a:spcPts val="0"/>
                        </a:spcBef>
                        <a:spcAft>
                          <a:spcPts val="0"/>
                        </a:spcAft>
                        <a:buNone/>
                      </a:pPr>
                      <a:r>
                        <a:rPr lang="en-US" sz="1400">
                          <a:latin typeface="Calibri"/>
                          <a:ea typeface="Calibri"/>
                          <a:cs typeface="Calibri"/>
                          <a:sym typeface="Calibri"/>
                        </a:rPr>
                        <a:t>98 true+</a:t>
                      </a:r>
                      <a:endParaRPr/>
                    </a:p>
                    <a:p>
                      <a:pPr indent="0" lvl="0" marL="0" marR="0" rtl="0" algn="ctr">
                        <a:spcBef>
                          <a:spcPts val="0"/>
                        </a:spcBef>
                        <a:spcAft>
                          <a:spcPts val="0"/>
                        </a:spcAft>
                        <a:buNone/>
                      </a:pPr>
                      <a:r>
                        <a:rPr lang="en-US" sz="1400">
                          <a:latin typeface="Calibri"/>
                          <a:ea typeface="Calibri"/>
                          <a:cs typeface="Calibri"/>
                          <a:sym typeface="Calibri"/>
                        </a:rPr>
                        <a:t>40 false+</a:t>
                      </a:r>
                      <a:endParaRPr/>
                    </a:p>
                    <a:p>
                      <a:pPr indent="0" lvl="0" marL="0" marR="0" rtl="0" algn="ctr">
                        <a:spcBef>
                          <a:spcPts val="0"/>
                        </a:spcBef>
                        <a:spcAft>
                          <a:spcPts val="0"/>
                        </a:spcAft>
                        <a:buNone/>
                      </a:pPr>
                      <a:r>
                        <a:rPr b="1" lang="en-US" sz="1400">
                          <a:latin typeface="Calibri"/>
                          <a:ea typeface="Calibri"/>
                          <a:cs typeface="Calibri"/>
                          <a:sym typeface="Calibri"/>
                        </a:rPr>
                        <a:t>70% PPV</a:t>
                      </a:r>
                      <a:endParaRPr/>
                    </a:p>
                  </a:txBody>
                  <a:tcPr marT="34300" marB="34300" marR="68575" marL="68575" anchor="ctr"/>
                </a:tc>
                <a:tc>
                  <a:txBody>
                    <a:bodyPr/>
                    <a:lstStyle/>
                    <a:p>
                      <a:pPr indent="0" lvl="0" marL="0" marR="0" rtl="0" algn="ctr">
                        <a:spcBef>
                          <a:spcPts val="0"/>
                        </a:spcBef>
                        <a:spcAft>
                          <a:spcPts val="0"/>
                        </a:spcAft>
                        <a:buNone/>
                      </a:pPr>
                      <a:r>
                        <a:rPr lang="en-US" sz="1400">
                          <a:solidFill>
                            <a:srgbClr val="C00000"/>
                          </a:solidFill>
                          <a:latin typeface="Calibri"/>
                          <a:ea typeface="Calibri"/>
                          <a:cs typeface="Calibri"/>
                          <a:sym typeface="Calibri"/>
                        </a:rPr>
                        <a:t>97 true+</a:t>
                      </a:r>
                      <a:endParaRPr/>
                    </a:p>
                    <a:p>
                      <a:pPr indent="0" lvl="0" marL="0" marR="0" rtl="0" algn="ctr">
                        <a:spcBef>
                          <a:spcPts val="0"/>
                        </a:spcBef>
                        <a:spcAft>
                          <a:spcPts val="0"/>
                        </a:spcAft>
                        <a:buNone/>
                      </a:pPr>
                      <a:r>
                        <a:rPr lang="en-US" sz="1400">
                          <a:solidFill>
                            <a:srgbClr val="C00000"/>
                          </a:solidFill>
                          <a:latin typeface="Calibri"/>
                          <a:ea typeface="Calibri"/>
                          <a:cs typeface="Calibri"/>
                          <a:sym typeface="Calibri"/>
                        </a:rPr>
                        <a:t>0.8 false+</a:t>
                      </a:r>
                      <a:endParaRPr/>
                    </a:p>
                    <a:p>
                      <a:pPr indent="0" lvl="0" marL="0" marR="0" rtl="0" algn="ctr">
                        <a:spcBef>
                          <a:spcPts val="0"/>
                        </a:spcBef>
                        <a:spcAft>
                          <a:spcPts val="0"/>
                        </a:spcAft>
                        <a:buNone/>
                      </a:pPr>
                      <a:r>
                        <a:rPr b="1" i="0" lang="en-US" sz="1400" u="none">
                          <a:solidFill>
                            <a:srgbClr val="C00000"/>
                          </a:solidFill>
                          <a:latin typeface="Calibri"/>
                          <a:ea typeface="Calibri"/>
                          <a:cs typeface="Calibri"/>
                          <a:sym typeface="Calibri"/>
                        </a:rPr>
                        <a:t>99.1% PPV</a:t>
                      </a:r>
                      <a:endParaRPr/>
                    </a:p>
                  </a:txBody>
                  <a:tcPr marT="34300" marB="34300" marR="68575" marL="68575" anchor="ctr"/>
                </a:tc>
              </a:tr>
            </a:tbl>
          </a:graphicData>
        </a:graphic>
      </p:graphicFrame>
      <p:sp>
        <p:nvSpPr>
          <p:cNvPr id="222" name="Google Shape;222;p6"/>
          <p:cNvSpPr txBox="1"/>
          <p:nvPr/>
        </p:nvSpPr>
        <p:spPr>
          <a:xfrm>
            <a:off x="153428" y="6068375"/>
            <a:ext cx="100665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3-test strategy maintains a PPV of at least 99% for both high and low HIV testing positivity rate settings</a:t>
            </a:r>
            <a:endParaRPr/>
          </a:p>
        </p:txBody>
      </p:sp>
      <p:pic>
        <p:nvPicPr>
          <p:cNvPr id="223" name="Google Shape;223;p6"/>
          <p:cNvPicPr preferRelativeResize="0"/>
          <p:nvPr/>
        </p:nvPicPr>
        <p:blipFill rotWithShape="1">
          <a:blip r:embed="rId3">
            <a:alphaModFix/>
          </a:blip>
          <a:srcRect b="0" l="0" r="0" t="0"/>
          <a:stretch/>
        </p:blipFill>
        <p:spPr>
          <a:xfrm>
            <a:off x="7315199" y="3790873"/>
            <a:ext cx="4554333" cy="2136396"/>
          </a:xfrm>
          <a:prstGeom prst="rect">
            <a:avLst/>
          </a:prstGeom>
          <a:noFill/>
          <a:ln>
            <a:noFill/>
          </a:ln>
        </p:spPr>
      </p:pic>
      <p:sp>
        <p:nvSpPr>
          <p:cNvPr id="224" name="Google Shape;224;p6"/>
          <p:cNvSpPr txBox="1"/>
          <p:nvPr/>
        </p:nvSpPr>
        <p:spPr>
          <a:xfrm>
            <a:off x="6508965" y="3421539"/>
            <a:ext cx="577625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NPV and PPV</a:t>
            </a:r>
            <a:endParaRPr b="1" sz="1800" u="sng">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7"/>
          <p:cNvSpPr txBox="1"/>
          <p:nvPr>
            <p:ph idx="12" type="sldNum"/>
          </p:nvPr>
        </p:nvSpPr>
        <p:spPr>
          <a:xfrm>
            <a:off x="-304800" y="648943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en-US" sz="1200">
                <a:latin typeface="Calibri"/>
                <a:ea typeface="Calibri"/>
                <a:cs typeface="Calibri"/>
                <a:sym typeface="Calibri"/>
              </a:rPr>
              <a:t>JW Eaton - GAM data 2019) </a:t>
            </a:r>
            <a:fld id="{00000000-1234-1234-1234-123412341234}" type="slidenum">
              <a:rPr lang="en-US"/>
              <a:t>‹#›</a:t>
            </a:fld>
            <a:endParaRPr/>
          </a:p>
        </p:txBody>
      </p:sp>
      <p:pic>
        <p:nvPicPr>
          <p:cNvPr id="230" name="Google Shape;230;p7"/>
          <p:cNvPicPr preferRelativeResize="0"/>
          <p:nvPr/>
        </p:nvPicPr>
        <p:blipFill rotWithShape="1">
          <a:blip r:embed="rId3">
            <a:alphaModFix/>
          </a:blip>
          <a:srcRect b="0" l="49959" r="0" t="0"/>
          <a:stretch/>
        </p:blipFill>
        <p:spPr>
          <a:xfrm>
            <a:off x="7292099" y="1442204"/>
            <a:ext cx="4586936" cy="3835375"/>
          </a:xfrm>
          <a:prstGeom prst="rect">
            <a:avLst/>
          </a:prstGeom>
          <a:noFill/>
          <a:ln>
            <a:noFill/>
          </a:ln>
        </p:spPr>
      </p:pic>
      <p:sp>
        <p:nvSpPr>
          <p:cNvPr id="231" name="Google Shape;231;p7"/>
          <p:cNvSpPr txBox="1"/>
          <p:nvPr/>
        </p:nvSpPr>
        <p:spPr>
          <a:xfrm>
            <a:off x="-898127" y="5892582"/>
            <a:ext cx="1270368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The cost of testing is mainly linked to the A1 test Adding a 3rd test does not significantly change the overall cost</a:t>
            </a:r>
            <a:endParaRPr sz="1800">
              <a:solidFill>
                <a:schemeClr val="dk1"/>
              </a:solidFill>
              <a:latin typeface="Calibri"/>
              <a:ea typeface="Calibri"/>
              <a:cs typeface="Calibri"/>
              <a:sym typeface="Calibri"/>
            </a:endParaRPr>
          </a:p>
        </p:txBody>
      </p:sp>
      <p:sp>
        <p:nvSpPr>
          <p:cNvPr id="232" name="Google Shape;232;p7"/>
          <p:cNvSpPr txBox="1"/>
          <p:nvPr/>
        </p:nvSpPr>
        <p:spPr>
          <a:xfrm>
            <a:off x="-2976111" y="0"/>
            <a:ext cx="12192000" cy="1087500"/>
          </a:xfrm>
          <a:prstGeom prst="rect">
            <a:avLst/>
          </a:prstGeom>
          <a:solidFill>
            <a:srgbClr val="0070C0"/>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3600"/>
              <a:buFont typeface="Calibri"/>
              <a:buNone/>
            </a:pPr>
            <a:r>
              <a:rPr b="1" lang="en-US" sz="3600">
                <a:solidFill>
                  <a:schemeClr val="lt1"/>
                </a:solidFill>
                <a:latin typeface="Calibri"/>
                <a:ea typeface="Calibri"/>
                <a:cs typeface="Calibri"/>
                <a:sym typeface="Calibri"/>
              </a:rPr>
              <a:t>Difference of cost between algorithms</a:t>
            </a:r>
            <a:endParaRPr b="1" sz="3600" u="sng">
              <a:solidFill>
                <a:schemeClr val="lt1"/>
              </a:solidFill>
              <a:latin typeface="Calibri"/>
              <a:ea typeface="Calibri"/>
              <a:cs typeface="Calibri"/>
              <a:sym typeface="Calibri"/>
            </a:endParaRPr>
          </a:p>
        </p:txBody>
      </p:sp>
      <p:pic>
        <p:nvPicPr>
          <p:cNvPr descr="A graph of a test&#10;&#10;Description automatically generated with medium confidence" id="233" name="Google Shape;233;p7"/>
          <p:cNvPicPr preferRelativeResize="0"/>
          <p:nvPr/>
        </p:nvPicPr>
        <p:blipFill rotWithShape="1">
          <a:blip r:embed="rId4">
            <a:alphaModFix/>
          </a:blip>
          <a:srcRect b="0" l="0" r="0" t="0"/>
          <a:stretch/>
        </p:blipFill>
        <p:spPr>
          <a:xfrm>
            <a:off x="312917" y="1308397"/>
            <a:ext cx="5613921" cy="4426362"/>
          </a:xfrm>
          <a:prstGeom prst="rect">
            <a:avLst/>
          </a:prstGeom>
          <a:noFill/>
          <a:ln>
            <a:noFill/>
          </a:ln>
        </p:spPr>
      </p:pic>
      <p:sp>
        <p:nvSpPr>
          <p:cNvPr id="234" name="Google Shape;234;p7"/>
          <p:cNvSpPr txBox="1"/>
          <p:nvPr/>
        </p:nvSpPr>
        <p:spPr>
          <a:xfrm>
            <a:off x="575387" y="1123241"/>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2000">
                <a:solidFill>
                  <a:srgbClr val="888888"/>
                </a:solidFill>
                <a:latin typeface="Calibri"/>
                <a:ea typeface="Calibri"/>
                <a:cs typeface="Calibri"/>
                <a:sym typeface="Calibri"/>
              </a:rPr>
              <a:t>Malawi example</a:t>
            </a:r>
            <a:endParaRPr sz="2000">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8"/>
          <p:cNvSpPr txBox="1"/>
          <p:nvPr/>
        </p:nvSpPr>
        <p:spPr>
          <a:xfrm>
            <a:off x="137998" y="6144514"/>
            <a:ext cx="12258662" cy="448015"/>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rgbClr val="000000"/>
              </a:buClr>
              <a:buSzPct val="100000"/>
              <a:buFont typeface="Calibri"/>
              <a:buNone/>
            </a:pPr>
            <a:r>
              <a:rPr b="1" lang="en-US" sz="1700">
                <a:solidFill>
                  <a:srgbClr val="000000"/>
                </a:solidFill>
                <a:latin typeface="Calibri"/>
                <a:ea typeface="Calibri"/>
                <a:cs typeface="Calibri"/>
                <a:sym typeface="Calibri"/>
              </a:rPr>
              <a:t>Differences in coverage of testing for HIV and syphilis in pregnant women visiting ANC in 10 countries, 2016–2018</a:t>
            </a:r>
            <a:endParaRPr b="1" sz="1700">
              <a:solidFill>
                <a:schemeClr val="dk1"/>
              </a:solidFill>
              <a:latin typeface="Calibri"/>
              <a:ea typeface="Calibri"/>
              <a:cs typeface="Calibri"/>
              <a:sym typeface="Calibri"/>
            </a:endParaRPr>
          </a:p>
        </p:txBody>
      </p:sp>
      <p:pic>
        <p:nvPicPr>
          <p:cNvPr id="241" name="Google Shape;241;p8"/>
          <p:cNvPicPr preferRelativeResize="0"/>
          <p:nvPr/>
        </p:nvPicPr>
        <p:blipFill rotWithShape="1">
          <a:blip r:embed="rId3">
            <a:alphaModFix/>
          </a:blip>
          <a:srcRect b="0" l="0" r="0" t="0"/>
          <a:stretch/>
        </p:blipFill>
        <p:spPr>
          <a:xfrm>
            <a:off x="135907" y="1307456"/>
            <a:ext cx="8015253" cy="4837058"/>
          </a:xfrm>
          <a:prstGeom prst="rect">
            <a:avLst/>
          </a:prstGeom>
          <a:noFill/>
          <a:ln>
            <a:noFill/>
          </a:ln>
        </p:spPr>
      </p:pic>
      <p:sp>
        <p:nvSpPr>
          <p:cNvPr id="242" name="Google Shape;242;p8"/>
          <p:cNvSpPr/>
          <p:nvPr/>
        </p:nvSpPr>
        <p:spPr>
          <a:xfrm>
            <a:off x="9823100" y="1307456"/>
            <a:ext cx="2139043" cy="2378293"/>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The use of dual HIV/syphilis RDT is a new opportunity to close the gap between HIV and syphilis testing among pregnant women </a:t>
            </a:r>
            <a:endParaRPr/>
          </a:p>
        </p:txBody>
      </p:sp>
      <p:sp>
        <p:nvSpPr>
          <p:cNvPr id="243" name="Google Shape;243;p8"/>
          <p:cNvSpPr txBox="1"/>
          <p:nvPr/>
        </p:nvSpPr>
        <p:spPr>
          <a:xfrm>
            <a:off x="1976279" y="6459797"/>
            <a:ext cx="1050085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Figure credit: CHAI, </a:t>
            </a:r>
            <a:r>
              <a:rPr lang="en-US" sz="1400" u="sng">
                <a:solidFill>
                  <a:srgbClr val="00B0F0"/>
                </a:solidFill>
                <a:latin typeface="Calibri"/>
                <a:ea typeface="Calibri"/>
                <a:cs typeface="Calibri"/>
                <a:sym typeface="Calibri"/>
              </a:rPr>
              <a:t>https://www.thelancet.com/journals/langlo/article/PIIS2214-109X(19)30248-7/fulltext</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p:txBody>
      </p:sp>
      <p:sp>
        <p:nvSpPr>
          <p:cNvPr id="244" name="Google Shape;244;p8"/>
          <p:cNvSpPr txBox="1"/>
          <p:nvPr/>
        </p:nvSpPr>
        <p:spPr>
          <a:xfrm>
            <a:off x="0" y="1"/>
            <a:ext cx="12191999" cy="916968"/>
          </a:xfrm>
          <a:prstGeom prst="rect">
            <a:avLst/>
          </a:prstGeom>
          <a:solidFill>
            <a:srgbClr val="0070C0"/>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3600"/>
              <a:buFont typeface="Calibri"/>
              <a:buNone/>
            </a:pPr>
            <a:r>
              <a:rPr b="1" lang="en-US" sz="3600">
                <a:solidFill>
                  <a:schemeClr val="lt1"/>
                </a:solidFill>
                <a:latin typeface="Calibri"/>
                <a:ea typeface="Calibri"/>
                <a:cs typeface="Calibri"/>
                <a:sym typeface="Calibri"/>
              </a:rPr>
              <a:t>Syphilis testing and treatment coverage</a:t>
            </a:r>
            <a:endParaRPr b="1" sz="3600" u="sng">
              <a:solidFill>
                <a:schemeClr val="lt1"/>
              </a:solidFill>
              <a:latin typeface="Calibri"/>
              <a:ea typeface="Calibri"/>
              <a:cs typeface="Calibri"/>
              <a:sym typeface="Calibri"/>
            </a:endParaRPr>
          </a:p>
        </p:txBody>
      </p:sp>
      <p:sp>
        <p:nvSpPr>
          <p:cNvPr id="245" name="Google Shape;245;p8"/>
          <p:cNvSpPr txBox="1"/>
          <p:nvPr/>
        </p:nvSpPr>
        <p:spPr>
          <a:xfrm>
            <a:off x="5361450" y="1087620"/>
            <a:ext cx="441936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The coverage is low among pregnant women in many countries, and many settings lower than antenatal HIV testing and treatment</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9"/>
          <p:cNvSpPr txBox="1"/>
          <p:nvPr>
            <p:ph type="ctrTitle"/>
          </p:nvPr>
        </p:nvSpPr>
        <p:spPr>
          <a:xfrm>
            <a:off x="-1" y="-21304"/>
            <a:ext cx="12192001" cy="935706"/>
          </a:xfrm>
          <a:prstGeom prst="rect">
            <a:avLst/>
          </a:prstGeom>
          <a:solidFill>
            <a:srgbClr val="0070C0"/>
          </a:solidFill>
          <a:ln cap="flat" cmpd="sng" w="9525">
            <a:solidFill>
              <a:srgbClr val="D8E2F3"/>
            </a:solidFill>
            <a:prstDash val="solid"/>
            <a:round/>
            <a:headEnd len="sm" w="sm" type="none"/>
            <a:tailEnd len="sm" w="sm" type="none"/>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Calibri"/>
              <a:buNone/>
            </a:pPr>
            <a:r>
              <a:rPr b="1" lang="en-US" sz="2800">
                <a:solidFill>
                  <a:schemeClr val="lt1"/>
                </a:solidFill>
              </a:rPr>
              <a:t>                       </a:t>
            </a:r>
            <a:r>
              <a:rPr b="1" lang="en-US" sz="3600">
                <a:solidFill>
                  <a:schemeClr val="lt1"/>
                </a:solidFill>
                <a:latin typeface="Calibri"/>
                <a:ea typeface="Calibri"/>
                <a:cs typeface="Calibri"/>
                <a:sym typeface="Calibri"/>
              </a:rPr>
              <a:t>WHO 3-assay HIV Testing Strategy</a:t>
            </a:r>
            <a:br>
              <a:rPr b="1" lang="en-US" sz="3200">
                <a:solidFill>
                  <a:schemeClr val="lt1"/>
                </a:solidFill>
                <a:latin typeface="Calibri"/>
                <a:ea typeface="Calibri"/>
                <a:cs typeface="Calibri"/>
                <a:sym typeface="Calibri"/>
              </a:rPr>
            </a:br>
            <a:r>
              <a:rPr b="1" lang="en-US" sz="3200">
                <a:solidFill>
                  <a:schemeClr val="lt1"/>
                </a:solidFill>
                <a:latin typeface="Calibri"/>
                <a:ea typeface="Calibri"/>
                <a:cs typeface="Calibri"/>
                <a:sym typeface="Calibri"/>
              </a:rPr>
              <a:t>                 </a:t>
            </a:r>
            <a:r>
              <a:rPr lang="en-US" sz="3200">
                <a:solidFill>
                  <a:schemeClr val="lt1"/>
                </a:solidFill>
                <a:latin typeface="Calibri"/>
                <a:ea typeface="Calibri"/>
                <a:cs typeface="Calibri"/>
                <a:sym typeface="Calibri"/>
              </a:rPr>
              <a:t>–3 consecutive reactive tests for an HIV positive sero-diagnostics</a:t>
            </a:r>
            <a:endParaRPr sz="3200">
              <a:solidFill>
                <a:schemeClr val="lt1"/>
              </a:solidFill>
              <a:latin typeface="Calibri"/>
              <a:ea typeface="Calibri"/>
              <a:cs typeface="Calibri"/>
              <a:sym typeface="Calibri"/>
            </a:endParaRPr>
          </a:p>
        </p:txBody>
      </p:sp>
      <p:pic>
        <p:nvPicPr>
          <p:cNvPr id="252" name="Google Shape;252;p9"/>
          <p:cNvPicPr preferRelativeResize="0"/>
          <p:nvPr/>
        </p:nvPicPr>
        <p:blipFill rotWithShape="1">
          <a:blip r:embed="rId3">
            <a:alphaModFix/>
          </a:blip>
          <a:srcRect b="0" l="2501" r="31248" t="0"/>
          <a:stretch/>
        </p:blipFill>
        <p:spPr>
          <a:xfrm>
            <a:off x="93133" y="1547799"/>
            <a:ext cx="5731149" cy="4622800"/>
          </a:xfrm>
          <a:prstGeom prst="rect">
            <a:avLst/>
          </a:prstGeom>
          <a:noFill/>
          <a:ln>
            <a:noFill/>
          </a:ln>
        </p:spPr>
      </p:pic>
      <p:pic>
        <p:nvPicPr>
          <p:cNvPr id="253" name="Google Shape;253;p9"/>
          <p:cNvPicPr preferRelativeResize="0"/>
          <p:nvPr/>
        </p:nvPicPr>
        <p:blipFill rotWithShape="1">
          <a:blip r:embed="rId4">
            <a:alphaModFix/>
          </a:blip>
          <a:srcRect b="0" l="0" r="0" t="0"/>
          <a:stretch/>
        </p:blipFill>
        <p:spPr>
          <a:xfrm>
            <a:off x="6081446" y="1547799"/>
            <a:ext cx="5890422" cy="4196516"/>
          </a:xfrm>
          <a:prstGeom prst="rect">
            <a:avLst/>
          </a:prstGeom>
          <a:noFill/>
          <a:ln>
            <a:noFill/>
          </a:ln>
        </p:spPr>
      </p:pic>
      <p:sp>
        <p:nvSpPr>
          <p:cNvPr id="254" name="Google Shape;254;p9"/>
          <p:cNvSpPr txBox="1"/>
          <p:nvPr/>
        </p:nvSpPr>
        <p:spPr>
          <a:xfrm>
            <a:off x="93133" y="1210733"/>
            <a:ext cx="580734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70C0"/>
                </a:solidFill>
                <a:latin typeface="Calibri"/>
                <a:ea typeface="Calibri"/>
                <a:cs typeface="Calibri"/>
                <a:sym typeface="Calibri"/>
              </a:rPr>
              <a:t>Other settings: HIV standalone tests</a:t>
            </a:r>
            <a:endParaRPr/>
          </a:p>
        </p:txBody>
      </p:sp>
      <p:sp>
        <p:nvSpPr>
          <p:cNvPr id="255" name="Google Shape;255;p9"/>
          <p:cNvSpPr txBox="1"/>
          <p:nvPr/>
        </p:nvSpPr>
        <p:spPr>
          <a:xfrm>
            <a:off x="6341534" y="1178467"/>
            <a:ext cx="563033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70C0"/>
                </a:solidFill>
                <a:latin typeface="Calibri"/>
                <a:ea typeface="Calibri"/>
                <a:cs typeface="Calibri"/>
                <a:sym typeface="Calibri"/>
              </a:rPr>
              <a:t>ANC settings and KP: dual HIV-Syphilis test for A1</a:t>
            </a:r>
            <a:endParaRPr/>
          </a:p>
        </p:txBody>
      </p:sp>
      <p:sp>
        <p:nvSpPr>
          <p:cNvPr id="256" name="Google Shape;256;p9"/>
          <p:cNvSpPr/>
          <p:nvPr/>
        </p:nvSpPr>
        <p:spPr>
          <a:xfrm>
            <a:off x="1845733" y="2201333"/>
            <a:ext cx="1261533" cy="389467"/>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
        <p:nvSpPr>
          <p:cNvPr id="257" name="Google Shape;257;p9"/>
          <p:cNvSpPr/>
          <p:nvPr/>
        </p:nvSpPr>
        <p:spPr>
          <a:xfrm>
            <a:off x="922867" y="3352800"/>
            <a:ext cx="1261533" cy="262467"/>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
        <p:nvSpPr>
          <p:cNvPr id="258" name="Google Shape;258;p9"/>
          <p:cNvSpPr/>
          <p:nvPr/>
        </p:nvSpPr>
        <p:spPr>
          <a:xfrm>
            <a:off x="355600" y="5367867"/>
            <a:ext cx="1261533" cy="376448"/>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
        <p:nvSpPr>
          <p:cNvPr id="259" name="Google Shape;259;p9"/>
          <p:cNvSpPr/>
          <p:nvPr/>
        </p:nvSpPr>
        <p:spPr>
          <a:xfrm>
            <a:off x="9237132" y="2065867"/>
            <a:ext cx="1981201" cy="330199"/>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
        <p:nvSpPr>
          <p:cNvPr id="260" name="Google Shape;260;p9"/>
          <p:cNvSpPr/>
          <p:nvPr/>
        </p:nvSpPr>
        <p:spPr>
          <a:xfrm>
            <a:off x="8322732" y="2971800"/>
            <a:ext cx="939801" cy="262467"/>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
        <p:nvSpPr>
          <p:cNvPr id="261" name="Google Shape;261;p9"/>
          <p:cNvSpPr/>
          <p:nvPr/>
        </p:nvSpPr>
        <p:spPr>
          <a:xfrm>
            <a:off x="7924799" y="3632200"/>
            <a:ext cx="795867" cy="347133"/>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
        <p:nvSpPr>
          <p:cNvPr id="262" name="Google Shape;262;p9"/>
          <p:cNvSpPr/>
          <p:nvPr/>
        </p:nvSpPr>
        <p:spPr>
          <a:xfrm>
            <a:off x="2628899" y="1656272"/>
            <a:ext cx="1339252" cy="31326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
        <p:nvSpPr>
          <p:cNvPr id="263" name="Google Shape;263;p9"/>
          <p:cNvSpPr/>
          <p:nvPr/>
        </p:nvSpPr>
        <p:spPr>
          <a:xfrm>
            <a:off x="8322732" y="1707065"/>
            <a:ext cx="939801" cy="262467"/>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
        <p:nvSpPr>
          <p:cNvPr id="264" name="Google Shape;264;p9"/>
          <p:cNvSpPr txBox="1"/>
          <p:nvPr/>
        </p:nvSpPr>
        <p:spPr>
          <a:xfrm>
            <a:off x="10529047" y="5854"/>
            <a:ext cx="1913042" cy="694035"/>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Clr>
                <a:srgbClr val="000000"/>
              </a:buClr>
              <a:buFont typeface="Calibri"/>
              <a:buNone/>
            </a:pPr>
            <a:r>
              <a:rPr b="0" lang="en-US" sz="100">
                <a:solidFill>
                  <a:srgbClr val="FFFFFF"/>
                </a:solidFill>
                <a:latin typeface="Calibri"/>
                <a:ea typeface="Calibri"/>
                <a:cs typeface="Calibri"/>
                <a:sym typeface="Calibri"/>
              </a:rPr>
              <a:t>.</a:t>
            </a:r>
            <a:endParaRPr/>
          </a:p>
        </p:txBody>
      </p:sp>
      <p:sp>
        <p:nvSpPr>
          <p:cNvPr id="265" name="Google Shape;265;p9"/>
          <p:cNvSpPr/>
          <p:nvPr/>
        </p:nvSpPr>
        <p:spPr>
          <a:xfrm>
            <a:off x="9687208" y="5851464"/>
            <a:ext cx="2414257" cy="855552"/>
          </a:xfrm>
          <a:prstGeom prst="rect">
            <a:avLst/>
          </a:prstGeom>
          <a:solidFill>
            <a:srgbClr val="FFFFF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2023-01-27T09:17:23Z</dcterms:created>
  <dc:creator>LASTRUCCI, Celine</dc:creator>
</cp:coreProperties>
</file>